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763" r:id="rId3"/>
    <p:sldMasterId id="2147484553" r:id="rId4"/>
  </p:sldMasterIdLst>
  <p:notesMasterIdLst>
    <p:notesMasterId r:id="rId65"/>
  </p:notesMasterIdLst>
  <p:handoutMasterIdLst>
    <p:handoutMasterId r:id="rId66"/>
  </p:handoutMasterIdLst>
  <p:sldIdLst>
    <p:sldId id="515" r:id="rId5"/>
    <p:sldId id="472" r:id="rId6"/>
    <p:sldId id="418" r:id="rId7"/>
    <p:sldId id="430" r:id="rId8"/>
    <p:sldId id="431" r:id="rId9"/>
    <p:sldId id="513" r:id="rId10"/>
    <p:sldId id="432" r:id="rId11"/>
    <p:sldId id="475" r:id="rId12"/>
    <p:sldId id="507" r:id="rId13"/>
    <p:sldId id="493" r:id="rId14"/>
    <p:sldId id="494" r:id="rId15"/>
    <p:sldId id="495" r:id="rId16"/>
    <p:sldId id="496" r:id="rId17"/>
    <p:sldId id="514" r:id="rId18"/>
    <p:sldId id="498" r:id="rId19"/>
    <p:sldId id="501" r:id="rId20"/>
    <p:sldId id="474" r:id="rId21"/>
    <p:sldId id="433" r:id="rId22"/>
    <p:sldId id="484" r:id="rId23"/>
    <p:sldId id="485" r:id="rId24"/>
    <p:sldId id="486" r:id="rId25"/>
    <p:sldId id="473" r:id="rId26"/>
    <p:sldId id="434" r:id="rId27"/>
    <p:sldId id="487" r:id="rId28"/>
    <p:sldId id="491" r:id="rId29"/>
    <p:sldId id="476" r:id="rId30"/>
    <p:sldId id="479" r:id="rId31"/>
    <p:sldId id="481" r:id="rId32"/>
    <p:sldId id="482" r:id="rId33"/>
    <p:sldId id="478" r:id="rId34"/>
    <p:sldId id="399" r:id="rId35"/>
    <p:sldId id="400" r:id="rId36"/>
    <p:sldId id="509" r:id="rId37"/>
    <p:sldId id="511" r:id="rId38"/>
    <p:sldId id="510" r:id="rId39"/>
    <p:sldId id="512" r:id="rId40"/>
    <p:sldId id="517" r:id="rId41"/>
    <p:sldId id="516" r:id="rId42"/>
    <p:sldId id="518" r:id="rId43"/>
    <p:sldId id="519" r:id="rId44"/>
    <p:sldId id="520" r:id="rId45"/>
    <p:sldId id="521" r:id="rId46"/>
    <p:sldId id="523" r:id="rId47"/>
    <p:sldId id="522" r:id="rId48"/>
    <p:sldId id="526" r:id="rId49"/>
    <p:sldId id="525" r:id="rId50"/>
    <p:sldId id="524" r:id="rId51"/>
    <p:sldId id="527" r:id="rId52"/>
    <p:sldId id="528" r:id="rId53"/>
    <p:sldId id="529" r:id="rId54"/>
    <p:sldId id="530" r:id="rId55"/>
    <p:sldId id="531" r:id="rId56"/>
    <p:sldId id="532" r:id="rId57"/>
    <p:sldId id="533" r:id="rId58"/>
    <p:sldId id="534" r:id="rId59"/>
    <p:sldId id="535" r:id="rId60"/>
    <p:sldId id="536" r:id="rId61"/>
    <p:sldId id="537" r:id="rId62"/>
    <p:sldId id="538" r:id="rId63"/>
    <p:sldId id="410" r:id="rId64"/>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33">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4B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5" autoAdjust="0"/>
    <p:restoredTop sz="73184" autoAdjust="0"/>
  </p:normalViewPr>
  <p:slideViewPr>
    <p:cSldViewPr>
      <p:cViewPr varScale="1">
        <p:scale>
          <a:sx n="70" d="100"/>
          <a:sy n="70" d="100"/>
        </p:scale>
        <p:origin x="-132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50" d="100"/>
          <a:sy n="150" d="100"/>
        </p:scale>
        <p:origin x="-732" y="-78"/>
      </p:cViewPr>
      <p:guideLst>
        <p:guide orient="horz" pos="2933"/>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350F02FE-1BD3-47AA-81C7-7CAEEE0A02D4}"/>
              </a:ext>
            </a:extLst>
          </p:cNvPr>
          <p:cNvSpPr>
            <a:spLocks noGrp="1"/>
          </p:cNvSpPr>
          <p:nvPr>
            <p:ph type="hdr" sz="quarter"/>
          </p:nvPr>
        </p:nvSpPr>
        <p:spPr>
          <a:xfrm>
            <a:off x="0" y="0"/>
            <a:ext cx="3043238" cy="463550"/>
          </a:xfrm>
          <a:prstGeom prst="rect">
            <a:avLst/>
          </a:prstGeom>
        </p:spPr>
        <p:txBody>
          <a:bodyPr vert="horz" lIns="91688" tIns="45844" rIns="91688" bIns="45844"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xmlns="" id="{D6A048B5-5987-4392-896E-F7211127B76F}"/>
              </a:ext>
            </a:extLst>
          </p:cNvPr>
          <p:cNvSpPr>
            <a:spLocks noGrp="1"/>
          </p:cNvSpPr>
          <p:nvPr>
            <p:ph type="dt" sz="quarter" idx="1"/>
          </p:nvPr>
        </p:nvSpPr>
        <p:spPr>
          <a:xfrm>
            <a:off x="3978275" y="0"/>
            <a:ext cx="3043238" cy="463550"/>
          </a:xfrm>
          <a:prstGeom prst="rect">
            <a:avLst/>
          </a:prstGeom>
        </p:spPr>
        <p:txBody>
          <a:bodyPr vert="horz" lIns="91688" tIns="45844" rIns="91688" bIns="45844" rtlCol="0"/>
          <a:lstStyle>
            <a:lvl1pPr algn="r" eaLnBrk="1" fontAlgn="auto" hangingPunct="1">
              <a:spcBef>
                <a:spcPts val="0"/>
              </a:spcBef>
              <a:spcAft>
                <a:spcPts val="0"/>
              </a:spcAft>
              <a:defRPr sz="1200">
                <a:latin typeface="+mn-lt"/>
                <a:cs typeface="+mn-cs"/>
              </a:defRPr>
            </a:lvl1pPr>
          </a:lstStyle>
          <a:p>
            <a:pPr>
              <a:defRPr/>
            </a:pPr>
            <a:fld id="{F57A059D-ABE0-4CF1-8282-A0766324AD32}" type="datetimeFigureOut">
              <a:rPr lang="en-US"/>
              <a:pPr>
                <a:defRPr/>
              </a:pPr>
              <a:t>10/30/2018</a:t>
            </a:fld>
            <a:endParaRPr lang="en-US" dirty="0"/>
          </a:p>
        </p:txBody>
      </p:sp>
      <p:sp>
        <p:nvSpPr>
          <p:cNvPr id="4" name="Footer Placeholder 3">
            <a:extLst>
              <a:ext uri="{FF2B5EF4-FFF2-40B4-BE49-F238E27FC236}">
                <a16:creationId xmlns:a16="http://schemas.microsoft.com/office/drawing/2014/main" xmlns="" id="{F6F972BC-B9E7-45C6-9025-14858CC2921E}"/>
              </a:ext>
            </a:extLst>
          </p:cNvPr>
          <p:cNvSpPr>
            <a:spLocks noGrp="1"/>
          </p:cNvSpPr>
          <p:nvPr>
            <p:ph type="ftr" sz="quarter" idx="2"/>
          </p:nvPr>
        </p:nvSpPr>
        <p:spPr>
          <a:xfrm>
            <a:off x="0" y="8843963"/>
            <a:ext cx="3043238" cy="463550"/>
          </a:xfrm>
          <a:prstGeom prst="rect">
            <a:avLst/>
          </a:prstGeom>
        </p:spPr>
        <p:txBody>
          <a:bodyPr vert="horz" lIns="91688" tIns="45844" rIns="91688" bIns="45844"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xmlns="" id="{3E5E9A3D-FF04-4E25-9527-C4EEB566450C}"/>
              </a:ext>
            </a:extLst>
          </p:cNvPr>
          <p:cNvSpPr>
            <a:spLocks noGrp="1"/>
          </p:cNvSpPr>
          <p:nvPr>
            <p:ph type="sldNum" sz="quarter" idx="3"/>
          </p:nvPr>
        </p:nvSpPr>
        <p:spPr>
          <a:xfrm>
            <a:off x="3978275" y="8843963"/>
            <a:ext cx="3043238" cy="463550"/>
          </a:xfrm>
          <a:prstGeom prst="rect">
            <a:avLst/>
          </a:prstGeom>
        </p:spPr>
        <p:txBody>
          <a:bodyPr vert="horz" wrap="square" lIns="91688" tIns="45844" rIns="91688" bIns="45844" numCol="1" anchor="b" anchorCtr="0" compatLnSpc="1">
            <a:prstTxWarp prst="textNoShape">
              <a:avLst/>
            </a:prstTxWarp>
          </a:bodyPr>
          <a:lstStyle>
            <a:lvl1pPr algn="r" eaLnBrk="1" hangingPunct="1">
              <a:defRPr sz="1200">
                <a:latin typeface="Calibri" panose="020F0502020204030204" pitchFamily="34" charset="0"/>
              </a:defRPr>
            </a:lvl1pPr>
          </a:lstStyle>
          <a:p>
            <a:fld id="{D18AE80B-0FEC-46E0-81CB-1A2162726E93}" type="slidenum">
              <a:rPr lang="en-US" altLang="en-US"/>
              <a:pPr/>
              <a:t>‹#›</a:t>
            </a:fld>
            <a:endParaRPr lang="en-US" altLang="en-US"/>
          </a:p>
        </p:txBody>
      </p:sp>
    </p:spTree>
    <p:extLst>
      <p:ext uri="{BB962C8B-B14F-4D97-AF65-F5344CB8AC3E}">
        <p14:creationId xmlns:p14="http://schemas.microsoft.com/office/powerpoint/2010/main" val="11219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66EFA50-AC8B-4B61-82BE-6AE87C2E10E2}"/>
              </a:ext>
            </a:extLst>
          </p:cNvPr>
          <p:cNvSpPr>
            <a:spLocks noGrp="1"/>
          </p:cNvSpPr>
          <p:nvPr>
            <p:ph type="hdr" sz="quarter"/>
          </p:nvPr>
        </p:nvSpPr>
        <p:spPr>
          <a:xfrm>
            <a:off x="0" y="0"/>
            <a:ext cx="3043238" cy="463550"/>
          </a:xfrm>
          <a:prstGeom prst="rect">
            <a:avLst/>
          </a:prstGeom>
        </p:spPr>
        <p:txBody>
          <a:bodyPr vert="horz" lIns="93210" tIns="46605" rIns="93210" bIns="46605"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xmlns="" id="{381385B7-CCD2-41DD-96EC-E8E993DE569B}"/>
              </a:ext>
            </a:extLst>
          </p:cNvPr>
          <p:cNvSpPr>
            <a:spLocks noGrp="1"/>
          </p:cNvSpPr>
          <p:nvPr>
            <p:ph type="dt" idx="1"/>
          </p:nvPr>
        </p:nvSpPr>
        <p:spPr>
          <a:xfrm>
            <a:off x="3978275" y="0"/>
            <a:ext cx="3043238" cy="463550"/>
          </a:xfrm>
          <a:prstGeom prst="rect">
            <a:avLst/>
          </a:prstGeom>
        </p:spPr>
        <p:txBody>
          <a:bodyPr vert="horz" lIns="93210" tIns="46605" rIns="93210" bIns="46605" rtlCol="0"/>
          <a:lstStyle>
            <a:lvl1pPr algn="r" eaLnBrk="1" fontAlgn="auto" hangingPunct="1">
              <a:spcBef>
                <a:spcPts val="0"/>
              </a:spcBef>
              <a:spcAft>
                <a:spcPts val="0"/>
              </a:spcAft>
              <a:defRPr sz="1200">
                <a:latin typeface="+mn-lt"/>
                <a:cs typeface="+mn-cs"/>
              </a:defRPr>
            </a:lvl1pPr>
          </a:lstStyle>
          <a:p>
            <a:pPr>
              <a:defRPr/>
            </a:pPr>
            <a:fld id="{623C66EF-3FCC-4824-9C7C-8A2387DDE915}" type="datetimeFigureOut">
              <a:rPr lang="en-US"/>
              <a:pPr>
                <a:defRPr/>
              </a:pPr>
              <a:t>10/30/2018</a:t>
            </a:fld>
            <a:endParaRPr lang="en-US" dirty="0"/>
          </a:p>
        </p:txBody>
      </p:sp>
      <p:sp>
        <p:nvSpPr>
          <p:cNvPr id="4" name="Slide Image Placeholder 3">
            <a:extLst>
              <a:ext uri="{FF2B5EF4-FFF2-40B4-BE49-F238E27FC236}">
                <a16:creationId xmlns:a16="http://schemas.microsoft.com/office/drawing/2014/main" xmlns="" id="{E15390EC-E711-429A-B35A-68C9C03DCFE1}"/>
              </a:ext>
            </a:extLst>
          </p:cNvPr>
          <p:cNvSpPr>
            <a:spLocks noGrp="1" noRot="1" noChangeAspect="1"/>
          </p:cNvSpPr>
          <p:nvPr>
            <p:ph type="sldImg" idx="2"/>
          </p:nvPr>
        </p:nvSpPr>
        <p:spPr>
          <a:xfrm>
            <a:off x="1185863" y="700088"/>
            <a:ext cx="4651375" cy="3489325"/>
          </a:xfrm>
          <a:prstGeom prst="rect">
            <a:avLst/>
          </a:prstGeom>
          <a:noFill/>
          <a:ln w="12700">
            <a:solidFill>
              <a:prstClr val="black"/>
            </a:solidFill>
          </a:ln>
        </p:spPr>
        <p:txBody>
          <a:bodyPr vert="horz" lIns="93210" tIns="46605" rIns="93210" bIns="46605" rtlCol="0" anchor="ctr"/>
          <a:lstStyle/>
          <a:p>
            <a:pPr lvl="0"/>
            <a:endParaRPr lang="en-US" noProof="0" dirty="0"/>
          </a:p>
        </p:txBody>
      </p:sp>
      <p:sp>
        <p:nvSpPr>
          <p:cNvPr id="5" name="Notes Placeholder 4">
            <a:extLst>
              <a:ext uri="{FF2B5EF4-FFF2-40B4-BE49-F238E27FC236}">
                <a16:creationId xmlns:a16="http://schemas.microsoft.com/office/drawing/2014/main" xmlns="" id="{6319A5E0-0EB4-4DED-9A27-B63EC3D40057}"/>
              </a:ext>
            </a:extLst>
          </p:cNvPr>
          <p:cNvSpPr>
            <a:spLocks noGrp="1"/>
          </p:cNvSpPr>
          <p:nvPr>
            <p:ph type="body" sz="quarter" idx="3"/>
          </p:nvPr>
        </p:nvSpPr>
        <p:spPr>
          <a:xfrm>
            <a:off x="701675" y="4422775"/>
            <a:ext cx="5619750" cy="4187825"/>
          </a:xfrm>
          <a:prstGeom prst="rect">
            <a:avLst/>
          </a:prstGeom>
        </p:spPr>
        <p:txBody>
          <a:bodyPr vert="horz" lIns="93210" tIns="46605" rIns="93210" bIns="46605" rtlCol="0">
            <a:normAutofit/>
          </a:bodyPr>
          <a:lstStyle/>
          <a:p>
            <a:pPr lvl="0"/>
            <a:r>
              <a:rPr lang="en-US" noProof="0" dirty="0"/>
              <a:t>Click to edit Master text styles</a:t>
            </a:r>
          </a:p>
          <a:p>
            <a:pPr lvl="0"/>
            <a:endParaRPr lang="en-US" noProof="0" dirty="0"/>
          </a:p>
          <a:p>
            <a:pPr lvl="1"/>
            <a:r>
              <a:rPr lang="en-US" noProof="0" dirty="0"/>
              <a:t>Second level</a:t>
            </a:r>
          </a:p>
          <a:p>
            <a:pPr lvl="2"/>
            <a:r>
              <a:rPr lang="en-US" noProof="0" dirty="0"/>
              <a:t>Third level</a:t>
            </a:r>
          </a:p>
        </p:txBody>
      </p:sp>
      <p:sp>
        <p:nvSpPr>
          <p:cNvPr id="6" name="Footer Placeholder 5">
            <a:extLst>
              <a:ext uri="{FF2B5EF4-FFF2-40B4-BE49-F238E27FC236}">
                <a16:creationId xmlns:a16="http://schemas.microsoft.com/office/drawing/2014/main" xmlns="" id="{43242327-224D-4047-924C-C599B3F210B1}"/>
              </a:ext>
            </a:extLst>
          </p:cNvPr>
          <p:cNvSpPr>
            <a:spLocks noGrp="1"/>
          </p:cNvSpPr>
          <p:nvPr>
            <p:ph type="ftr" sz="quarter" idx="4"/>
          </p:nvPr>
        </p:nvSpPr>
        <p:spPr>
          <a:xfrm>
            <a:off x="0" y="8843963"/>
            <a:ext cx="3043238" cy="463550"/>
          </a:xfrm>
          <a:prstGeom prst="rect">
            <a:avLst/>
          </a:prstGeom>
        </p:spPr>
        <p:txBody>
          <a:bodyPr vert="horz" lIns="93210" tIns="46605" rIns="93210" bIns="46605"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xmlns="" id="{9356333C-7EBE-4C6F-B078-6CEDCB29B8D7}"/>
              </a:ext>
            </a:extLst>
          </p:cNvPr>
          <p:cNvSpPr>
            <a:spLocks noGrp="1"/>
          </p:cNvSpPr>
          <p:nvPr>
            <p:ph type="sldNum" sz="quarter" idx="5"/>
          </p:nvPr>
        </p:nvSpPr>
        <p:spPr>
          <a:xfrm>
            <a:off x="3978275" y="8843963"/>
            <a:ext cx="3043238" cy="463550"/>
          </a:xfrm>
          <a:prstGeom prst="rect">
            <a:avLst/>
          </a:prstGeom>
        </p:spPr>
        <p:txBody>
          <a:bodyPr vert="horz" wrap="square" lIns="93210" tIns="46605" rIns="93210" bIns="46605" numCol="1" anchor="b" anchorCtr="0" compatLnSpc="1">
            <a:prstTxWarp prst="textNoShape">
              <a:avLst/>
            </a:prstTxWarp>
          </a:bodyPr>
          <a:lstStyle>
            <a:lvl1pPr algn="r" eaLnBrk="1" hangingPunct="1">
              <a:defRPr sz="1200">
                <a:latin typeface="Calibri" panose="020F0502020204030204" pitchFamily="34" charset="0"/>
              </a:defRPr>
            </a:lvl1pPr>
          </a:lstStyle>
          <a:p>
            <a:fld id="{676473D7-2817-4285-A186-85452C0C5226}" type="slidenum">
              <a:rPr lang="en-US" altLang="en-US"/>
              <a:pPr/>
              <a:t>‹#›</a:t>
            </a:fld>
            <a:endParaRPr lang="en-US" altLang="en-US"/>
          </a:p>
        </p:txBody>
      </p:sp>
    </p:spTree>
    <p:extLst>
      <p:ext uri="{BB962C8B-B14F-4D97-AF65-F5344CB8AC3E}">
        <p14:creationId xmlns:p14="http://schemas.microsoft.com/office/powerpoint/2010/main" val="16413159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114300" indent="-114300" algn="l" rtl="0" eaLnBrk="0" fontAlgn="base" hangingPunct="0">
      <a:spcBef>
        <a:spcPct val="30000"/>
      </a:spcBef>
      <a:spcAft>
        <a:spcPct val="0"/>
      </a:spcAft>
      <a:buFont typeface="Arial" panose="020B0604020202020204" pitchFamily="34" charset="0"/>
      <a:buChar char="•"/>
      <a:defRPr sz="1200" kern="1200">
        <a:solidFill>
          <a:schemeClr val="tx1"/>
        </a:solidFill>
        <a:latin typeface="+mn-lt"/>
        <a:ea typeface="+mn-ea"/>
        <a:cs typeface="+mn-cs"/>
      </a:defRPr>
    </a:lvl2pPr>
    <a:lvl3pPr marL="457200" indent="-114300" algn="l" rtl="0" eaLnBrk="0" fontAlgn="base" hangingPunct="0">
      <a:spcBef>
        <a:spcPct val="30000"/>
      </a:spcBef>
      <a:spcAft>
        <a:spcPct val="0"/>
      </a:spcAft>
      <a:buFont typeface="Courier New" panose="02070309020205020404" pitchFamily="49" charset="0"/>
      <a:buChar char="o"/>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6473D7-2817-4285-A186-85452C0C5226}" type="slidenum">
              <a:rPr lang="en-US" altLang="en-US" smtClean="0"/>
              <a:pPr/>
              <a:t>1</a:t>
            </a:fld>
            <a:endParaRPr lang="en-US" altLang="en-US"/>
          </a:p>
        </p:txBody>
      </p:sp>
    </p:spTree>
    <p:extLst>
      <p:ext uri="{BB962C8B-B14F-4D97-AF65-F5344CB8AC3E}">
        <p14:creationId xmlns:p14="http://schemas.microsoft.com/office/powerpoint/2010/main" val="3937750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xmlns="" id="{181C0CA0-9D9D-449E-BDB3-F8CA8B4FBC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Slide Number Placeholder 3">
            <a:extLst>
              <a:ext uri="{FF2B5EF4-FFF2-40B4-BE49-F238E27FC236}">
                <a16:creationId xmlns:a16="http://schemas.microsoft.com/office/drawing/2014/main" xmlns="" id="{62427298-0AC5-410E-9663-408F1FB58A1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AAEA79-2F18-488C-8CD4-004ADF472E03}" type="slidenum">
              <a:rPr lang="en-US" altLang="en-US">
                <a:solidFill>
                  <a:srgbClr val="000000"/>
                </a:solidFill>
              </a:rPr>
              <a:pPr>
                <a:spcBef>
                  <a:spcPct val="0"/>
                </a:spcBef>
              </a:pPr>
              <a:t>10</a:t>
            </a:fld>
            <a:endParaRPr lang="en-US" altLang="en-US">
              <a:solidFill>
                <a:srgbClr val="000000"/>
              </a:solidFill>
            </a:endParaRPr>
          </a:p>
        </p:txBody>
      </p:sp>
      <p:sp>
        <p:nvSpPr>
          <p:cNvPr id="2" name="Notes Placeholder 1">
            <a:extLst>
              <a:ext uri="{FF2B5EF4-FFF2-40B4-BE49-F238E27FC236}">
                <a16:creationId xmlns:a16="http://schemas.microsoft.com/office/drawing/2014/main" xmlns="" id="{97177E39-9F12-40AE-A2BE-3F3AF94656B5}"/>
              </a:ext>
            </a:extLst>
          </p:cNvPr>
          <p:cNvSpPr>
            <a:spLocks noGrp="1"/>
          </p:cNvSpPr>
          <p:nvPr>
            <p:ph type="body" idx="1"/>
          </p:nvPr>
        </p:nvSpPr>
        <p:spPr/>
        <p:txBody>
          <a:bodyPr/>
          <a:lstStyle/>
          <a:p>
            <a:pPr marL="115249" indent="-115249" eaLnBrk="1" hangingPunct="1">
              <a:spcBef>
                <a:spcPct val="0"/>
              </a:spcBef>
              <a:defRPr/>
            </a:pPr>
            <a:r>
              <a:rPr lang="en-US" u="sng" dirty="0"/>
              <a:t>Presenter Notes</a:t>
            </a:r>
            <a:r>
              <a:rPr lang="en-US" dirty="0"/>
              <a:t>: </a:t>
            </a:r>
          </a:p>
          <a:p>
            <a:pPr marL="115249" indent="-115249" eaLnBrk="1" hangingPunct="1">
              <a:spcBef>
                <a:spcPct val="0"/>
              </a:spcBef>
              <a:defRPr/>
            </a:pPr>
            <a:endParaRPr lang="en-US" dirty="0"/>
          </a:p>
          <a:p>
            <a:pPr eaLnBrk="1" hangingPunct="1">
              <a:spcBef>
                <a:spcPct val="0"/>
              </a:spcBef>
              <a:defRPr/>
            </a:pPr>
            <a:r>
              <a:rPr lang="en-US" dirty="0"/>
              <a:t>There is no single test to evaluate independent contractor status for all purposes and compliance is often complicated by the fact that different tests may apply to the same situation. For example, the test to determine independent contractor status under federal tax law is not the same as the test applied under the Fair Labor Standards Act (FLSA).</a:t>
            </a:r>
          </a:p>
          <a:p>
            <a:pPr marL="115249" indent="-115249" eaLnBrk="1" hangingPunct="1">
              <a:spcBef>
                <a:spcPct val="0"/>
              </a:spcBef>
              <a:defRPr/>
            </a:pPr>
            <a:endParaRPr lang="en-US" dirty="0"/>
          </a:p>
          <a:p>
            <a:pPr marL="115249" indent="-115249" eaLnBrk="1" hangingPunct="1">
              <a:spcBef>
                <a:spcPct val="0"/>
              </a:spcBef>
              <a:defRPr/>
            </a:pPr>
            <a:r>
              <a:rPr lang="en-US" dirty="0"/>
              <a:t>Different tests and interpretations can mean:</a:t>
            </a:r>
          </a:p>
          <a:p>
            <a:pPr marL="115249" indent="-115249" eaLnBrk="1" hangingPunct="1">
              <a:spcBef>
                <a:spcPct val="0"/>
              </a:spcBef>
              <a:defRPr/>
            </a:pPr>
            <a:endParaRPr lang="en-US" dirty="0"/>
          </a:p>
          <a:p>
            <a:pPr marL="228600" indent="-228600" eaLnBrk="1" hangingPunct="1">
              <a:spcBef>
                <a:spcPct val="0"/>
              </a:spcBef>
              <a:buFont typeface="Arial" panose="020B0604020202020204" pitchFamily="34" charset="0"/>
              <a:buChar char="•"/>
              <a:defRPr/>
            </a:pPr>
            <a:r>
              <a:rPr lang="en-US" dirty="0"/>
              <a:t>A worker is an independent contractor for some purposes and an employee for others (such as under state and federal law, for example).</a:t>
            </a:r>
          </a:p>
          <a:p>
            <a:pPr marL="228600" indent="-228600" eaLnBrk="1" hangingPunct="1">
              <a:spcBef>
                <a:spcPct val="0"/>
              </a:spcBef>
              <a:buFont typeface="Arial" panose="020B0604020202020204" pitchFamily="34" charset="0"/>
              <a:buChar char="•"/>
              <a:defRPr/>
            </a:pPr>
            <a:r>
              <a:rPr lang="en-US" dirty="0"/>
              <a:t>A worker who provides two different services to the employer is an employee for one and an independent contractor for the other.</a:t>
            </a:r>
          </a:p>
          <a:p>
            <a:pPr marL="228600" indent="-228600" eaLnBrk="1" hangingPunct="1">
              <a:spcBef>
                <a:spcPct val="0"/>
              </a:spcBef>
              <a:buFont typeface="Arial" panose="020B0604020202020204" pitchFamily="34" charset="0"/>
              <a:buChar char="•"/>
              <a:defRPr/>
            </a:pPr>
            <a:r>
              <a:rPr lang="en-US" dirty="0"/>
              <a:t>Courts applying the same test to the same position may arrive at different results.</a:t>
            </a:r>
          </a:p>
        </p:txBody>
      </p:sp>
    </p:spTree>
    <p:extLst>
      <p:ext uri="{BB962C8B-B14F-4D97-AF65-F5344CB8AC3E}">
        <p14:creationId xmlns:p14="http://schemas.microsoft.com/office/powerpoint/2010/main" val="3040342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xmlns="" id="{C0ABB8EF-F92F-4FCC-A5AB-2BB9FCC323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Slide Number Placeholder 3">
            <a:extLst>
              <a:ext uri="{FF2B5EF4-FFF2-40B4-BE49-F238E27FC236}">
                <a16:creationId xmlns:a16="http://schemas.microsoft.com/office/drawing/2014/main" xmlns="" id="{B4569B5F-F23C-4DDA-B186-FF6475ABD22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3D2EB57-6DA3-40F2-B8C7-F1A190BFC95A}" type="slidenum">
              <a:rPr lang="en-US" altLang="en-US">
                <a:solidFill>
                  <a:srgbClr val="000000"/>
                </a:solidFill>
              </a:rPr>
              <a:pPr>
                <a:spcBef>
                  <a:spcPct val="0"/>
                </a:spcBef>
              </a:pPr>
              <a:t>11</a:t>
            </a:fld>
            <a:endParaRPr lang="en-US" altLang="en-US">
              <a:solidFill>
                <a:srgbClr val="000000"/>
              </a:solidFill>
            </a:endParaRPr>
          </a:p>
        </p:txBody>
      </p:sp>
      <p:sp>
        <p:nvSpPr>
          <p:cNvPr id="2" name="Notes Placeholder 1">
            <a:extLst>
              <a:ext uri="{FF2B5EF4-FFF2-40B4-BE49-F238E27FC236}">
                <a16:creationId xmlns:a16="http://schemas.microsoft.com/office/drawing/2014/main" xmlns="" id="{1F89D99C-FB8E-4051-86DC-00DB25021110}"/>
              </a:ext>
            </a:extLst>
          </p:cNvPr>
          <p:cNvSpPr>
            <a:spLocks noGrp="1"/>
          </p:cNvSpPr>
          <p:nvPr>
            <p:ph type="body" idx="1"/>
          </p:nvPr>
        </p:nvSpPr>
        <p:spPr/>
        <p:txBody>
          <a:bodyPr>
            <a:normAutofit/>
          </a:bodyPr>
          <a:lstStyle/>
          <a:p>
            <a:pPr marL="115249" indent="-115249" eaLnBrk="1" hangingPunct="1">
              <a:spcBef>
                <a:spcPct val="0"/>
              </a:spcBef>
              <a:defRPr/>
            </a:pPr>
            <a:r>
              <a:rPr lang="en-US" u="sng" dirty="0"/>
              <a:t>Presenter Notes</a:t>
            </a:r>
            <a:r>
              <a:rPr lang="en-US" dirty="0"/>
              <a:t>: </a:t>
            </a:r>
          </a:p>
          <a:p>
            <a:pPr marL="115249" indent="-115249" eaLnBrk="1" hangingPunct="1">
              <a:spcBef>
                <a:spcPct val="0"/>
              </a:spcBef>
              <a:defRPr/>
            </a:pPr>
            <a:endParaRPr lang="en-US" dirty="0"/>
          </a:p>
          <a:p>
            <a:pPr eaLnBrk="1" hangingPunct="1">
              <a:spcBef>
                <a:spcPct val="0"/>
              </a:spcBef>
              <a:buFont typeface="Arial" panose="020B0604020202020204" pitchFamily="34" charset="0"/>
              <a:buNone/>
              <a:defRPr/>
            </a:pPr>
            <a:r>
              <a:rPr lang="en-US" dirty="0"/>
              <a:t>This test is sometimes used to assess independent contractor status under other federal employment statutes, including Title VII of the Civil Rights Act, the Americans with Disabilities Act (ADA), and the Age Discrimination in Employment Act (ADEA), depending on the jurisdiction.</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dirty="0"/>
              <a:t>No single factor determines a worker's status as an employee or independent contractor. Courts look at the working relationship as a whole, rather than looking at only the parties’ agreement, the worker’s title, or other isolated factors.</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dirty="0"/>
              <a:t>The Department of Labor (</a:t>
            </a:r>
            <a:r>
              <a:rPr lang="en-US" dirty="0" err="1"/>
              <a:t>DOL</a:t>
            </a:r>
            <a:r>
              <a:rPr lang="en-US" dirty="0"/>
              <a:t>) generally relies on these same factors, as well as evaluating the degree of independent business organization and operation.</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dirty="0"/>
              <a:t>The agency also takes the view that the time or mode of payment is not conclusive evidence of independent contractor status and that it is irrelevant:</a:t>
            </a:r>
          </a:p>
          <a:p>
            <a:pPr marL="171450" indent="-171450" eaLnBrk="1" hangingPunct="1">
              <a:spcBef>
                <a:spcPct val="0"/>
              </a:spcBef>
              <a:buFont typeface="Arial" panose="020B0604020202020204" pitchFamily="34" charset="0"/>
              <a:buChar char="•"/>
              <a:defRPr/>
            </a:pPr>
            <a:r>
              <a:rPr lang="en-US" dirty="0"/>
              <a:t>Where the work is performed.</a:t>
            </a:r>
          </a:p>
          <a:p>
            <a:pPr marL="171450" indent="-171450" eaLnBrk="1" hangingPunct="1">
              <a:spcBef>
                <a:spcPct val="0"/>
              </a:spcBef>
              <a:buFont typeface="Arial" panose="020B0604020202020204" pitchFamily="34" charset="0"/>
              <a:buChar char="•"/>
              <a:defRPr/>
            </a:pPr>
            <a:r>
              <a:rPr lang="en-US" dirty="0"/>
              <a:t>Whether a formal agreement exists.</a:t>
            </a:r>
          </a:p>
          <a:p>
            <a:pPr marL="171450" indent="-171450" eaLnBrk="1" hangingPunct="1">
              <a:spcBef>
                <a:spcPct val="0"/>
              </a:spcBef>
              <a:buFont typeface="Arial" panose="020B0604020202020204" pitchFamily="34" charset="0"/>
              <a:buChar char="•"/>
              <a:defRPr/>
            </a:pPr>
            <a:r>
              <a:rPr lang="en-US" dirty="0"/>
              <a:t>Whether the worker has incorporated a business or is licensed by a government agency.</a:t>
            </a:r>
          </a:p>
        </p:txBody>
      </p:sp>
    </p:spTree>
    <p:extLst>
      <p:ext uri="{BB962C8B-B14F-4D97-AF65-F5344CB8AC3E}">
        <p14:creationId xmlns:p14="http://schemas.microsoft.com/office/powerpoint/2010/main" val="3593164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xmlns="" id="{7C7CCB83-F2F9-4345-AE1A-B197D7656B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Slide Number Placeholder 3">
            <a:extLst>
              <a:ext uri="{FF2B5EF4-FFF2-40B4-BE49-F238E27FC236}">
                <a16:creationId xmlns:a16="http://schemas.microsoft.com/office/drawing/2014/main" xmlns="" id="{A02E13B5-CAC6-4EBA-BC3E-C3C49C7B1F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F9E934-6C91-4916-A217-1FC9BD0B411C}" type="slidenum">
              <a:rPr lang="en-US" altLang="en-US">
                <a:solidFill>
                  <a:srgbClr val="000000"/>
                </a:solidFill>
              </a:rPr>
              <a:pPr>
                <a:spcBef>
                  <a:spcPct val="0"/>
                </a:spcBef>
              </a:pPr>
              <a:t>12</a:t>
            </a:fld>
            <a:endParaRPr lang="en-US" altLang="en-US">
              <a:solidFill>
                <a:srgbClr val="000000"/>
              </a:solidFill>
            </a:endParaRPr>
          </a:p>
        </p:txBody>
      </p:sp>
      <p:sp>
        <p:nvSpPr>
          <p:cNvPr id="2" name="Notes Placeholder 1">
            <a:extLst>
              <a:ext uri="{FF2B5EF4-FFF2-40B4-BE49-F238E27FC236}">
                <a16:creationId xmlns:a16="http://schemas.microsoft.com/office/drawing/2014/main" xmlns="" id="{1120D9AB-36BD-4BC9-81AD-E23DAFE4EF92}"/>
              </a:ext>
            </a:extLst>
          </p:cNvPr>
          <p:cNvSpPr>
            <a:spLocks noGrp="1"/>
          </p:cNvSpPr>
          <p:nvPr>
            <p:ph type="body" idx="1"/>
          </p:nvPr>
        </p:nvSpPr>
        <p:spPr/>
        <p:txBody>
          <a:bodyPr>
            <a:normAutofit fontScale="92500"/>
          </a:bodyPr>
          <a:lstStyle/>
          <a:p>
            <a:pPr marL="115249" indent="-115249" eaLnBrk="1" hangingPunct="1">
              <a:spcBef>
                <a:spcPct val="0"/>
              </a:spcBef>
              <a:defRPr/>
            </a:pPr>
            <a:r>
              <a:rPr lang="en-US" u="sng" dirty="0"/>
              <a:t>Presenter Notes</a:t>
            </a:r>
            <a:r>
              <a:rPr lang="en-US" dirty="0"/>
              <a:t>: </a:t>
            </a:r>
          </a:p>
          <a:p>
            <a:pPr marL="115249" indent="-115249" eaLnBrk="1" hangingPunct="1">
              <a:spcBef>
                <a:spcPct val="0"/>
              </a:spcBef>
              <a:defRPr/>
            </a:pPr>
            <a:endParaRPr lang="en-US" dirty="0"/>
          </a:p>
          <a:p>
            <a:pPr eaLnBrk="1" hangingPunct="1">
              <a:spcBef>
                <a:spcPct val="0"/>
              </a:spcBef>
              <a:buFont typeface="Arial" panose="020B0604020202020204" pitchFamily="34" charset="0"/>
              <a:buNone/>
              <a:defRPr/>
            </a:pPr>
            <a:r>
              <a:rPr lang="en-US" b="1" dirty="0"/>
              <a:t>Behavioral control:</a:t>
            </a:r>
            <a:r>
              <a:rPr lang="en-US" dirty="0"/>
              <a:t> A worker is an employee when the company (or other third party) has the right to direct and control the worker. To test whether behavioral control exists in a particular situation, ask: Does the company control or have the right to control not only what the worker does, but also how the worker does it?</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b="1" dirty="0"/>
              <a:t>Financial control:</a:t>
            </a:r>
            <a:r>
              <a:rPr lang="en-US" dirty="0"/>
              <a:t> This refers to whether the company has the right to control the economic aspects of the worker's job. To test this factor, ask: Are the business aspects of the worker's job controlled by the company or client (including, for example, how the worker is paid, whether expenses are reimbursed, and who provides tools and supplies)?</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b="1" dirty="0"/>
              <a:t>Type of relationship: </a:t>
            </a:r>
            <a:r>
              <a:rPr lang="en-US" dirty="0"/>
              <a:t>This refers to how the relationship is perceived by the worker and company. It depends to a large extent on how the relationship is structured. To test this factor, ask:</a:t>
            </a:r>
          </a:p>
          <a:p>
            <a:pPr eaLnBrk="1" hangingPunct="1">
              <a:spcBef>
                <a:spcPct val="0"/>
              </a:spcBef>
              <a:buFont typeface="Arial" panose="020B0604020202020204" pitchFamily="34" charset="0"/>
              <a:buNone/>
              <a:defRPr/>
            </a:pPr>
            <a:endParaRPr lang="en-US" dirty="0"/>
          </a:p>
          <a:p>
            <a:pPr marL="171450" indent="-171450" eaLnBrk="1" hangingPunct="1">
              <a:spcBef>
                <a:spcPct val="0"/>
              </a:spcBef>
              <a:buFont typeface="Arial" panose="020B0604020202020204" pitchFamily="34" charset="0"/>
              <a:buChar char="•"/>
              <a:defRPr/>
            </a:pPr>
            <a:r>
              <a:rPr lang="en-US" dirty="0"/>
              <a:t>Are there written contracts between the parties? </a:t>
            </a:r>
            <a:r>
              <a:rPr lang="en-US" i="1" dirty="0"/>
              <a:t>A written contract supports an independent contractor relationship.</a:t>
            </a:r>
          </a:p>
          <a:p>
            <a:pPr marL="171450" indent="-171450" eaLnBrk="1" hangingPunct="1">
              <a:spcBef>
                <a:spcPct val="0"/>
              </a:spcBef>
              <a:buFont typeface="Arial" panose="020B0604020202020204" pitchFamily="34" charset="0"/>
              <a:buChar char="•"/>
              <a:defRPr/>
            </a:pPr>
            <a:r>
              <a:rPr lang="en-US" dirty="0"/>
              <a:t>Does the worker receive employee-type benefits (for example, pension plan, insurance, or vacation pay)? </a:t>
            </a:r>
            <a:r>
              <a:rPr lang="en-US" i="1" dirty="0"/>
              <a:t>Receipt of those benefits suggests an employment relationship.</a:t>
            </a:r>
          </a:p>
          <a:p>
            <a:pPr marL="171450" indent="-171450" eaLnBrk="1" hangingPunct="1">
              <a:spcBef>
                <a:spcPct val="0"/>
              </a:spcBef>
              <a:buFont typeface="Arial" panose="020B0604020202020204" pitchFamily="34" charset="0"/>
              <a:buChar char="•"/>
              <a:defRPr/>
            </a:pPr>
            <a:r>
              <a:rPr lang="en-US" dirty="0"/>
              <a:t>Will the relationship continue indefinitely? </a:t>
            </a:r>
            <a:r>
              <a:rPr lang="en-US" i="1" dirty="0"/>
              <a:t>An indefinite relationship suggests an intent to create an employment relationship.</a:t>
            </a:r>
          </a:p>
          <a:p>
            <a:pPr marL="171450" indent="-171450" eaLnBrk="1" hangingPunct="1">
              <a:spcBef>
                <a:spcPct val="0"/>
              </a:spcBef>
              <a:buFont typeface="Arial" panose="020B0604020202020204" pitchFamily="34" charset="0"/>
              <a:buChar char="•"/>
              <a:defRPr/>
            </a:pPr>
            <a:r>
              <a:rPr lang="en-US" dirty="0"/>
              <a:t>Are the services provided a key activity of the business? </a:t>
            </a:r>
            <a:r>
              <a:rPr lang="en-US" i="1" dirty="0"/>
              <a:t>Provision of key services suggests the worker is an employee.</a:t>
            </a:r>
          </a:p>
          <a:p>
            <a:pPr eaLnBrk="1" hangingPunct="1">
              <a:spcBef>
                <a:spcPct val="0"/>
              </a:spcBef>
              <a:buFont typeface="Arial" panose="020B0604020202020204" pitchFamily="34" charset="0"/>
              <a:buNone/>
              <a:defRPr/>
            </a:pPr>
            <a:endParaRPr lang="en-US" b="1" dirty="0"/>
          </a:p>
          <a:p>
            <a:pPr eaLnBrk="1" hangingPunct="1">
              <a:spcBef>
                <a:spcPct val="0"/>
              </a:spcBef>
              <a:buFont typeface="Arial" panose="020B0604020202020204" pitchFamily="34" charset="0"/>
              <a:buNone/>
              <a:defRPr/>
            </a:pPr>
            <a:endParaRPr lang="en-US" dirty="0"/>
          </a:p>
        </p:txBody>
      </p:sp>
    </p:spTree>
    <p:extLst>
      <p:ext uri="{BB962C8B-B14F-4D97-AF65-F5344CB8AC3E}">
        <p14:creationId xmlns:p14="http://schemas.microsoft.com/office/powerpoint/2010/main" val="2550290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xmlns="" id="{3581150A-C173-4161-8083-1E6A7E4EB4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Slide Number Placeholder 3">
            <a:extLst>
              <a:ext uri="{FF2B5EF4-FFF2-40B4-BE49-F238E27FC236}">
                <a16:creationId xmlns:a16="http://schemas.microsoft.com/office/drawing/2014/main" xmlns="" id="{D032E99D-323D-43C9-95F1-DC129DBAE3A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D70B84-C44C-4FF7-A353-896876A264CA}" type="slidenum">
              <a:rPr lang="en-US" altLang="en-US">
                <a:solidFill>
                  <a:srgbClr val="000000"/>
                </a:solidFill>
              </a:rPr>
              <a:pPr>
                <a:spcBef>
                  <a:spcPct val="0"/>
                </a:spcBef>
              </a:pPr>
              <a:t>13</a:t>
            </a:fld>
            <a:endParaRPr lang="en-US" altLang="en-US">
              <a:solidFill>
                <a:srgbClr val="000000"/>
              </a:solidFill>
            </a:endParaRPr>
          </a:p>
        </p:txBody>
      </p:sp>
      <p:sp>
        <p:nvSpPr>
          <p:cNvPr id="80900" name="Notes Placeholder 1">
            <a:extLst>
              <a:ext uri="{FF2B5EF4-FFF2-40B4-BE49-F238E27FC236}">
                <a16:creationId xmlns:a16="http://schemas.microsoft.com/office/drawing/2014/main" xmlns="" id="{552CD7E0-83DE-4875-8712-049EB5E24DF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Tree>
    <p:extLst>
      <p:ext uri="{BB962C8B-B14F-4D97-AF65-F5344CB8AC3E}">
        <p14:creationId xmlns:p14="http://schemas.microsoft.com/office/powerpoint/2010/main" val="3967010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xmlns="" id="{7881CCF8-7A21-4E89-9BAE-49E25DC8DE7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xmlns="" id="{F85574C5-4778-41B7-8255-DF1C37B868C9}"/>
              </a:ext>
            </a:extLst>
          </p:cNvPr>
          <p:cNvSpPr>
            <a:spLocks noGrp="1"/>
          </p:cNvSpPr>
          <p:nvPr>
            <p:ph type="body" idx="1"/>
          </p:nvPr>
        </p:nvSpPr>
        <p:spPr/>
        <p:txBody>
          <a:bodyPr/>
          <a:lstStyle/>
          <a:p>
            <a:pPr marL="115249" indent="-115249" eaLnBrk="1" hangingPunct="1">
              <a:spcBef>
                <a:spcPct val="0"/>
              </a:spcBef>
              <a:defRPr/>
            </a:pPr>
            <a:r>
              <a:rPr lang="en-US" u="sng" dirty="0"/>
              <a:t>Presenter Notes</a:t>
            </a:r>
            <a:r>
              <a:rPr lang="en-US" dirty="0"/>
              <a:t>: </a:t>
            </a:r>
          </a:p>
          <a:p>
            <a:pPr marL="115249" indent="-115249" eaLnBrk="1" hangingPunct="1">
              <a:spcBef>
                <a:spcPct val="0"/>
              </a:spcBef>
              <a:defRPr/>
            </a:pPr>
            <a:endParaRPr lang="en-US" dirty="0"/>
          </a:p>
          <a:p>
            <a:pPr eaLnBrk="1" hangingPunct="1">
              <a:spcBef>
                <a:spcPct val="0"/>
              </a:spcBef>
              <a:buFont typeface="Arial" panose="020B0604020202020204" pitchFamily="34" charset="0"/>
              <a:buNone/>
              <a:defRPr/>
            </a:pPr>
            <a:r>
              <a:rPr lang="en-US" dirty="0"/>
              <a:t>The Common Law Darden Test (named after the case brought by an agent to recover retirement benefits) also considers the:</a:t>
            </a:r>
          </a:p>
          <a:p>
            <a:pPr eaLnBrk="1" hangingPunct="1">
              <a:spcBef>
                <a:spcPct val="0"/>
              </a:spcBef>
              <a:buFont typeface="Arial" panose="020B0604020202020204" pitchFamily="34" charset="0"/>
              <a:buNone/>
              <a:defRPr/>
            </a:pPr>
            <a:endParaRPr lang="en-US" dirty="0"/>
          </a:p>
          <a:p>
            <a:pPr marL="171450" indent="-171450" eaLnBrk="1" hangingPunct="1">
              <a:spcBef>
                <a:spcPct val="0"/>
              </a:spcBef>
              <a:buFont typeface="Arial" panose="020B0604020202020204" pitchFamily="34" charset="0"/>
              <a:buChar char="•"/>
              <a:defRPr/>
            </a:pPr>
            <a:r>
              <a:rPr lang="en-US" dirty="0"/>
              <a:t>Provision of employee benefits.</a:t>
            </a:r>
          </a:p>
          <a:p>
            <a:pPr marL="171450" indent="-171450" eaLnBrk="1" hangingPunct="1">
              <a:spcBef>
                <a:spcPct val="0"/>
              </a:spcBef>
              <a:buFont typeface="Arial" panose="020B0604020202020204" pitchFamily="34" charset="0"/>
              <a:buChar char="•"/>
              <a:defRPr/>
            </a:pPr>
            <a:r>
              <a:rPr lang="en-US" dirty="0"/>
              <a:t>Tax treatment of the worker. </a:t>
            </a:r>
          </a:p>
          <a:p>
            <a:pPr marL="171450" indent="-171450" eaLnBrk="1" hangingPunct="1">
              <a:spcBef>
                <a:spcPct val="0"/>
              </a:spcBef>
              <a:buFont typeface="Arial" panose="020B0604020202020204" pitchFamily="34" charset="0"/>
              <a:buChar char="•"/>
              <a:defRPr/>
            </a:pPr>
            <a:endParaRPr lang="en-US" dirty="0"/>
          </a:p>
          <a:p>
            <a:pPr eaLnBrk="1" hangingPunct="1">
              <a:spcBef>
                <a:spcPct val="0"/>
              </a:spcBef>
              <a:buFont typeface="Arial" panose="020B0604020202020204" pitchFamily="34" charset="0"/>
              <a:buNone/>
              <a:defRPr/>
            </a:pPr>
            <a:r>
              <a:rPr lang="en-US" dirty="0"/>
              <a:t>The test focuses on the company’s right to control the manner and means by which the worker performs the work.</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dirty="0"/>
              <a:t>Another test used by some courts is the "</a:t>
            </a:r>
            <a:r>
              <a:rPr lang="en-US" b="1" dirty="0"/>
              <a:t>Hybrid Test</a:t>
            </a:r>
            <a:r>
              <a:rPr lang="en-US" dirty="0"/>
              <a:t>," which is a hybrid of the common law Darden factors and the economic realities test. The test is used by some courts to determine independent contractor status under employment statutes like Title VII and the ADEA.</a:t>
            </a:r>
          </a:p>
        </p:txBody>
      </p:sp>
      <p:sp>
        <p:nvSpPr>
          <p:cNvPr id="81924" name="Slide Number Placeholder 3">
            <a:extLst>
              <a:ext uri="{FF2B5EF4-FFF2-40B4-BE49-F238E27FC236}">
                <a16:creationId xmlns:a16="http://schemas.microsoft.com/office/drawing/2014/main" xmlns="" id="{262357D3-7498-4FE3-B777-91102420405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50D948-251F-4661-B10D-2A833D1F0F0B}" type="slidenum">
              <a:rPr lang="en-US" altLang="en-US"/>
              <a:pPr>
                <a:spcBef>
                  <a:spcPct val="0"/>
                </a:spcBef>
              </a:pPr>
              <a:t>14</a:t>
            </a:fld>
            <a:endParaRPr lang="en-US" altLang="en-US"/>
          </a:p>
        </p:txBody>
      </p:sp>
    </p:spTree>
    <p:extLst>
      <p:ext uri="{BB962C8B-B14F-4D97-AF65-F5344CB8AC3E}">
        <p14:creationId xmlns:p14="http://schemas.microsoft.com/office/powerpoint/2010/main" val="3417918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xmlns="" id="{B7E36AE7-C3D0-459F-9E6E-D4378E9B29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Slide Number Placeholder 3">
            <a:extLst>
              <a:ext uri="{FF2B5EF4-FFF2-40B4-BE49-F238E27FC236}">
                <a16:creationId xmlns:a16="http://schemas.microsoft.com/office/drawing/2014/main" xmlns="" id="{3447DDB2-1662-4F1A-A4F2-CAC3CC9B797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FA6448-1A6C-48DD-A997-6B3089D78767}" type="slidenum">
              <a:rPr lang="en-US" altLang="en-US">
                <a:solidFill>
                  <a:srgbClr val="000000"/>
                </a:solidFill>
              </a:rPr>
              <a:pPr>
                <a:spcBef>
                  <a:spcPct val="0"/>
                </a:spcBef>
              </a:pPr>
              <a:t>15</a:t>
            </a:fld>
            <a:endParaRPr lang="en-US" altLang="en-US">
              <a:solidFill>
                <a:srgbClr val="000000"/>
              </a:solidFill>
            </a:endParaRPr>
          </a:p>
        </p:txBody>
      </p:sp>
      <p:sp>
        <p:nvSpPr>
          <p:cNvPr id="2" name="Notes Placeholder 1">
            <a:extLst>
              <a:ext uri="{FF2B5EF4-FFF2-40B4-BE49-F238E27FC236}">
                <a16:creationId xmlns:a16="http://schemas.microsoft.com/office/drawing/2014/main" xmlns="" id="{EF58D84B-39D1-42B8-A487-A5C041E46E54}"/>
              </a:ext>
            </a:extLst>
          </p:cNvPr>
          <p:cNvSpPr>
            <a:spLocks noGrp="1"/>
          </p:cNvSpPr>
          <p:nvPr>
            <p:ph type="body" idx="1"/>
          </p:nvPr>
        </p:nvSpPr>
        <p:spPr/>
        <p:txBody>
          <a:bodyPr/>
          <a:lstStyle/>
          <a:p>
            <a:pPr marL="115249" indent="-115249" eaLnBrk="1" hangingPunct="1">
              <a:spcBef>
                <a:spcPct val="0"/>
              </a:spcBef>
              <a:defRPr/>
            </a:pPr>
            <a:r>
              <a:rPr lang="en-US" u="sng" dirty="0"/>
              <a:t>Presenter Notes</a:t>
            </a:r>
            <a:r>
              <a:rPr lang="en-US" dirty="0"/>
              <a:t>: </a:t>
            </a:r>
          </a:p>
          <a:p>
            <a:pPr marL="115249" indent="-115249" eaLnBrk="1" hangingPunct="1">
              <a:spcBef>
                <a:spcPct val="0"/>
              </a:spcBef>
              <a:defRPr/>
            </a:pPr>
            <a:endParaRPr lang="en-US" dirty="0"/>
          </a:p>
          <a:p>
            <a:pPr eaLnBrk="1" hangingPunct="1">
              <a:spcBef>
                <a:spcPct val="0"/>
              </a:spcBef>
              <a:buFont typeface="Arial" panose="020B0604020202020204" pitchFamily="34" charset="0"/>
              <a:buNone/>
              <a:defRPr/>
            </a:pPr>
            <a:r>
              <a:rPr lang="en-US" dirty="0"/>
              <a:t>For example (this list is not intended to be exhaustive):</a:t>
            </a:r>
          </a:p>
          <a:p>
            <a:pPr eaLnBrk="1" hangingPunct="1">
              <a:spcBef>
                <a:spcPct val="0"/>
              </a:spcBef>
              <a:buFont typeface="Arial" panose="020B0604020202020204" pitchFamily="34" charset="0"/>
              <a:buNone/>
              <a:defRPr/>
            </a:pPr>
            <a:endParaRPr lang="en-US" dirty="0"/>
          </a:p>
          <a:p>
            <a:pPr marL="228600" indent="-228600" eaLnBrk="1" hangingPunct="1">
              <a:spcBef>
                <a:spcPct val="0"/>
              </a:spcBef>
              <a:buFont typeface="Arial" panose="020B0604020202020204" pitchFamily="34" charset="0"/>
              <a:buChar char="•"/>
              <a:defRPr/>
            </a:pPr>
            <a:r>
              <a:rPr lang="en-US" dirty="0"/>
              <a:t>California’s Supreme Court adopted the ABC Test in 2018 for purposes of wage orders adopted by California’s Industrial Welfare Commission.</a:t>
            </a:r>
          </a:p>
          <a:p>
            <a:pPr marL="228600" indent="-228600" eaLnBrk="1" hangingPunct="1">
              <a:spcBef>
                <a:spcPct val="0"/>
              </a:spcBef>
              <a:buFont typeface="Arial" panose="020B0604020202020204" pitchFamily="34" charset="0"/>
              <a:buChar char="•"/>
              <a:defRPr/>
            </a:pPr>
            <a:r>
              <a:rPr lang="en-US" dirty="0"/>
              <a:t>New Jersey courts have adopted the ABC Test to determine employee status for purposes of the state's Wage Payment Law (governing timing and mode of wage payment) and Wage and Hour Law (governing minimum wage and overtime pay).</a:t>
            </a:r>
          </a:p>
          <a:p>
            <a:pPr marL="228600" indent="-228600" eaLnBrk="1" hangingPunct="1">
              <a:spcBef>
                <a:spcPct val="0"/>
              </a:spcBef>
              <a:buFont typeface="Arial" panose="020B0604020202020204" pitchFamily="34" charset="0"/>
              <a:buChar char="•"/>
              <a:defRPr/>
            </a:pPr>
            <a:r>
              <a:rPr lang="en-US" dirty="0"/>
              <a:t>Connecticut courts apply the ABC Test to misclassification claims under the state's minimum wage act.</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dirty="0"/>
              <a:t>In addition, a majority of states use the ABC Test for state unemployment tax purposes.</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dirty="0"/>
              <a:t>The test is called the ABC Test because of the three requirements ((A), (B), and (C)).</a:t>
            </a:r>
          </a:p>
        </p:txBody>
      </p:sp>
    </p:spTree>
    <p:extLst>
      <p:ext uri="{BB962C8B-B14F-4D97-AF65-F5344CB8AC3E}">
        <p14:creationId xmlns:p14="http://schemas.microsoft.com/office/powerpoint/2010/main" val="1096606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xmlns="" id="{0CBAFB7B-A2B6-446F-99BC-DA581397F5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Slide Number Placeholder 3">
            <a:extLst>
              <a:ext uri="{FF2B5EF4-FFF2-40B4-BE49-F238E27FC236}">
                <a16:creationId xmlns:a16="http://schemas.microsoft.com/office/drawing/2014/main" xmlns="" id="{E1A0D55B-15DB-46F2-8EF4-8614C455385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E30C1C-6339-4795-B2F3-E893264251D2}" type="slidenum">
              <a:rPr lang="en-US" altLang="en-US">
                <a:solidFill>
                  <a:srgbClr val="000000"/>
                </a:solidFill>
              </a:rPr>
              <a:pPr>
                <a:spcBef>
                  <a:spcPct val="0"/>
                </a:spcBef>
              </a:pPr>
              <a:t>16</a:t>
            </a:fld>
            <a:endParaRPr lang="en-US" altLang="en-US">
              <a:solidFill>
                <a:srgbClr val="000000"/>
              </a:solidFill>
            </a:endParaRPr>
          </a:p>
        </p:txBody>
      </p:sp>
      <p:sp>
        <p:nvSpPr>
          <p:cNvPr id="2" name="Notes Placeholder 1">
            <a:extLst>
              <a:ext uri="{FF2B5EF4-FFF2-40B4-BE49-F238E27FC236}">
                <a16:creationId xmlns:a16="http://schemas.microsoft.com/office/drawing/2014/main" xmlns="" id="{5C01B037-FD7D-4C5C-9401-B904C71400F2}"/>
              </a:ext>
            </a:extLst>
          </p:cNvPr>
          <p:cNvSpPr>
            <a:spLocks noGrp="1"/>
          </p:cNvSpPr>
          <p:nvPr>
            <p:ph type="body" idx="1"/>
          </p:nvPr>
        </p:nvSpPr>
        <p:spPr/>
        <p:txBody>
          <a:bodyPr/>
          <a:lstStyle/>
          <a:p>
            <a:pPr marL="115249" indent="-115249" eaLnBrk="1" hangingPunct="1">
              <a:spcBef>
                <a:spcPct val="0"/>
              </a:spcBef>
              <a:defRPr/>
            </a:pPr>
            <a:endParaRPr lang="en-US" dirty="0"/>
          </a:p>
        </p:txBody>
      </p:sp>
    </p:spTree>
    <p:extLst>
      <p:ext uri="{BB962C8B-B14F-4D97-AF65-F5344CB8AC3E}">
        <p14:creationId xmlns:p14="http://schemas.microsoft.com/office/powerpoint/2010/main" val="105860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xmlns="" id="{90EFBD23-B140-46F0-9A02-1DF965C89A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xmlns="" id="{1CFEAC6D-D9C5-48F3-BCD8-0291EE5110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xmlns="" id="{80E21EAE-51D0-44E0-8949-853F23221C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315997-5C97-4675-B49D-19ECE702B5C5}" type="slidenum">
              <a:rPr lang="en-US" altLang="en-US">
                <a:solidFill>
                  <a:srgbClr val="000000"/>
                </a:solidFill>
              </a:rPr>
              <a:pPr>
                <a:spcBef>
                  <a:spcPct val="0"/>
                </a:spcBef>
              </a:pPr>
              <a:t>17</a:t>
            </a:fld>
            <a:endParaRPr lang="en-US" altLang="en-US">
              <a:solidFill>
                <a:srgbClr val="000000"/>
              </a:solidFill>
            </a:endParaRPr>
          </a:p>
        </p:txBody>
      </p:sp>
    </p:spTree>
    <p:extLst>
      <p:ext uri="{BB962C8B-B14F-4D97-AF65-F5344CB8AC3E}">
        <p14:creationId xmlns:p14="http://schemas.microsoft.com/office/powerpoint/2010/main" val="21459976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xmlns="" id="{249253CB-6095-482F-B22C-88A989592A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a:extLst>
              <a:ext uri="{FF2B5EF4-FFF2-40B4-BE49-F238E27FC236}">
                <a16:creationId xmlns:a16="http://schemas.microsoft.com/office/drawing/2014/main" xmlns="" id="{DCD2400C-E467-4C29-ACFE-E6DAF688F1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8068" name="Slide Number Placeholder 3">
            <a:extLst>
              <a:ext uri="{FF2B5EF4-FFF2-40B4-BE49-F238E27FC236}">
                <a16:creationId xmlns:a16="http://schemas.microsoft.com/office/drawing/2014/main" xmlns="" id="{6973D49E-7F62-469C-B715-671EE3C033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B5B1B4-F593-49FC-8330-C0A00E493C24}" type="slidenum">
              <a:rPr lang="en-US" altLang="en-US"/>
              <a:pPr>
                <a:spcBef>
                  <a:spcPct val="0"/>
                </a:spcBef>
              </a:pPr>
              <a:t>18</a:t>
            </a:fld>
            <a:endParaRPr lang="en-US" altLang="en-US"/>
          </a:p>
        </p:txBody>
      </p:sp>
    </p:spTree>
    <p:extLst>
      <p:ext uri="{BB962C8B-B14F-4D97-AF65-F5344CB8AC3E}">
        <p14:creationId xmlns:p14="http://schemas.microsoft.com/office/powerpoint/2010/main" val="24236074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xmlns="" id="{CC4B430D-598C-4461-A0AC-6EE7090038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xmlns="" id="{D7660C67-3C5F-4A64-AC4B-C2AA503DD822}"/>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pPr eaLnBrk="1" hangingPunct="1">
              <a:spcBef>
                <a:spcPct val="0"/>
              </a:spcBef>
              <a:defRPr/>
            </a:pPr>
            <a:r>
              <a:rPr lang="en-US" u="sng" dirty="0"/>
              <a:t>Presenter Notes</a:t>
            </a:r>
            <a:r>
              <a:rPr lang="en-US" dirty="0"/>
              <a:t>:</a:t>
            </a:r>
          </a:p>
          <a:p>
            <a:pPr eaLnBrk="1" hangingPunct="1">
              <a:spcBef>
                <a:spcPct val="0"/>
              </a:spcBef>
              <a:defRPr/>
            </a:pPr>
            <a:endParaRPr lang="en-US" dirty="0"/>
          </a:p>
          <a:p>
            <a:pPr eaLnBrk="1" hangingPunct="1">
              <a:spcBef>
                <a:spcPct val="0"/>
              </a:spcBef>
              <a:defRPr/>
            </a:pPr>
            <a:r>
              <a:rPr lang="en-US" dirty="0"/>
              <a:t>Independent contractors are not counted for purposes of determining coverage under these statutes and they cannot pursue the statutory remedies available to employees.</a:t>
            </a:r>
          </a:p>
          <a:p>
            <a:pPr eaLnBrk="1" hangingPunct="1">
              <a:spcBef>
                <a:spcPct val="0"/>
              </a:spcBef>
              <a:defRPr/>
            </a:pPr>
            <a:endParaRPr lang="en-US" dirty="0"/>
          </a:p>
          <a:p>
            <a:pPr eaLnBrk="1" hangingPunct="1">
              <a:spcBef>
                <a:spcPct val="0"/>
              </a:spcBef>
              <a:defRPr/>
            </a:pPr>
            <a:r>
              <a:rPr lang="en-US" dirty="0"/>
              <a:t>Various state and local employment laws also protect employees but not independent contractors.</a:t>
            </a:r>
          </a:p>
          <a:p>
            <a:pPr eaLnBrk="1" hangingPunct="1">
              <a:spcBef>
                <a:spcPct val="0"/>
              </a:spcBef>
              <a:defRPr/>
            </a:pPr>
            <a:endParaRPr lang="en-US" dirty="0"/>
          </a:p>
          <a:p>
            <a:pPr eaLnBrk="1" hangingPunct="1">
              <a:spcBef>
                <a:spcPct val="0"/>
              </a:spcBef>
              <a:defRPr/>
            </a:pPr>
            <a:r>
              <a:rPr lang="en-US" b="1" dirty="0"/>
              <a:t>Fair Labor Standards Act</a:t>
            </a:r>
            <a:r>
              <a:rPr lang="en-US" dirty="0"/>
              <a:t> (FLSA): The FLSA includes minimum wage and overtime pay requirements for nonexempt employees. For example, while the FLSA generally requires companies to pay nonexempt employees overtime compensation for hours worked over 40 in a workweek, it does not require that companies do the same for independent contractors.</a:t>
            </a:r>
          </a:p>
          <a:p>
            <a:pPr eaLnBrk="1" hangingPunct="1">
              <a:spcBef>
                <a:spcPct val="0"/>
              </a:spcBef>
              <a:defRPr/>
            </a:pPr>
            <a:endParaRPr lang="en-US" dirty="0"/>
          </a:p>
          <a:p>
            <a:pPr eaLnBrk="1" hangingPunct="1">
              <a:spcBef>
                <a:spcPct val="0"/>
              </a:spcBef>
              <a:defRPr/>
            </a:pPr>
            <a:r>
              <a:rPr lang="en-US" b="1" dirty="0"/>
              <a:t>Employee Retirement Income Security Act</a:t>
            </a:r>
            <a:r>
              <a:rPr lang="en-US" dirty="0"/>
              <a:t> (ERISA): In the retirement plans context, ERISA requires companies to make 401(k) and retirement benefits available to all employees on the same basis. In addition, retirement plans can lose their tax qualification if they cover non-employees, such as independent contractors. Regarding health plans, independent contractor issues may arise in the plan eligibility context. </a:t>
            </a:r>
          </a:p>
          <a:p>
            <a:pPr eaLnBrk="1" hangingPunct="1">
              <a:spcBef>
                <a:spcPct val="0"/>
              </a:spcBef>
              <a:defRPr/>
            </a:pPr>
            <a:endParaRPr lang="en-US" dirty="0"/>
          </a:p>
          <a:p>
            <a:pPr eaLnBrk="1" hangingPunct="1">
              <a:spcBef>
                <a:spcPct val="0"/>
              </a:spcBef>
              <a:defRPr/>
            </a:pPr>
            <a:r>
              <a:rPr lang="en-US" dirty="0"/>
              <a:t>Also, the ACA expanded ERISA to require large employers to either provide health coverage that is affordable and provides minimum value or pay a penalty. Misclassification issues could affect whether employers are subject to this "play or pay" requirement (also known as the "employer mandate").</a:t>
            </a:r>
          </a:p>
        </p:txBody>
      </p:sp>
      <p:sp>
        <p:nvSpPr>
          <p:cNvPr id="90116" name="Slide Number Placeholder 3">
            <a:extLst>
              <a:ext uri="{FF2B5EF4-FFF2-40B4-BE49-F238E27FC236}">
                <a16:creationId xmlns:a16="http://schemas.microsoft.com/office/drawing/2014/main" xmlns="" id="{20265368-1932-4B8C-BDF5-D929AAB73C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4C2B01-F34A-4239-B864-28DDB57A6D4E}" type="slidenum">
              <a:rPr lang="en-US" altLang="en-US"/>
              <a:pPr>
                <a:spcBef>
                  <a:spcPct val="0"/>
                </a:spcBef>
              </a:pPr>
              <a:t>19</a:t>
            </a:fld>
            <a:endParaRPr lang="en-US" altLang="en-US"/>
          </a:p>
        </p:txBody>
      </p:sp>
    </p:spTree>
    <p:extLst>
      <p:ext uri="{BB962C8B-B14F-4D97-AF65-F5344CB8AC3E}">
        <p14:creationId xmlns:p14="http://schemas.microsoft.com/office/powerpoint/2010/main" val="3330591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xmlns="" id="{99D08970-60EB-48D1-84B8-69258AF173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xmlns="" id="{A9ACC2B8-EC67-4966-996A-C914D79BE5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9636" name="Slide Number Placeholder 3">
            <a:extLst>
              <a:ext uri="{FF2B5EF4-FFF2-40B4-BE49-F238E27FC236}">
                <a16:creationId xmlns:a16="http://schemas.microsoft.com/office/drawing/2014/main" xmlns="" id="{AD657F37-B58C-47D4-BF43-0FC46D967F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FB0B51-164B-4D4A-91FD-6F485C6FA2A4}" type="slidenum">
              <a:rPr lang="en-US" altLang="en-US"/>
              <a:pPr>
                <a:spcBef>
                  <a:spcPct val="0"/>
                </a:spcBef>
              </a:pPr>
              <a:t>2</a:t>
            </a:fld>
            <a:endParaRPr lang="en-US" altLang="en-US"/>
          </a:p>
        </p:txBody>
      </p:sp>
    </p:spTree>
    <p:extLst>
      <p:ext uri="{BB962C8B-B14F-4D97-AF65-F5344CB8AC3E}">
        <p14:creationId xmlns:p14="http://schemas.microsoft.com/office/powerpoint/2010/main" val="5734769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xmlns="" id="{7148A0C1-2D76-4901-8ADA-7DA43C3CAE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xmlns="" id="{ED0A1A66-3C88-4B51-A8F9-259E5D04A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xmlns="" id="{8D2E1A0E-F7EE-4AF2-B775-A76BC3B20C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8A6A4A-9D90-455D-9984-9D3454421FD0}" type="slidenum">
              <a:rPr lang="en-US" altLang="en-US"/>
              <a:pPr>
                <a:spcBef>
                  <a:spcPct val="0"/>
                </a:spcBef>
              </a:pPr>
              <a:t>20</a:t>
            </a:fld>
            <a:endParaRPr lang="en-US" altLang="en-US"/>
          </a:p>
        </p:txBody>
      </p:sp>
    </p:spTree>
    <p:extLst>
      <p:ext uri="{BB962C8B-B14F-4D97-AF65-F5344CB8AC3E}">
        <p14:creationId xmlns:p14="http://schemas.microsoft.com/office/powerpoint/2010/main" val="4177416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xmlns="" id="{2B348AA0-3CEA-4FDF-9984-62C04B02C4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a:extLst>
              <a:ext uri="{FF2B5EF4-FFF2-40B4-BE49-F238E27FC236}">
                <a16:creationId xmlns:a16="http://schemas.microsoft.com/office/drawing/2014/main" xmlns="" id="{15A765AA-FBC3-46FE-B4CA-BA006FB17D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a:t>Presenter Notes</a:t>
            </a:r>
            <a:r>
              <a:rPr lang="en-US" altLang="en-US"/>
              <a:t>:</a:t>
            </a:r>
          </a:p>
          <a:p>
            <a:pPr eaLnBrk="1" hangingPunct="1">
              <a:spcBef>
                <a:spcPct val="0"/>
              </a:spcBef>
            </a:pPr>
            <a:endParaRPr lang="en-US" altLang="en-US"/>
          </a:p>
          <a:p>
            <a:pPr eaLnBrk="1" hangingPunct="1">
              <a:spcBef>
                <a:spcPct val="0"/>
              </a:spcBef>
            </a:pPr>
            <a:r>
              <a:rPr lang="en-US" altLang="en-US"/>
              <a:t>The ACA determines "employee" status using the Common Law Darden Test. Workers properly classified as independent contractors are not counted among a company's employees for purposes of the ACA's coverage obligations and penalty calculations.</a:t>
            </a:r>
          </a:p>
        </p:txBody>
      </p:sp>
      <p:sp>
        <p:nvSpPr>
          <p:cNvPr id="92164" name="Slide Number Placeholder 3">
            <a:extLst>
              <a:ext uri="{FF2B5EF4-FFF2-40B4-BE49-F238E27FC236}">
                <a16:creationId xmlns:a16="http://schemas.microsoft.com/office/drawing/2014/main" xmlns="" id="{C2F1FE86-3116-4E3F-9EFB-1547D8C086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22FBB8-88F5-421C-A986-5FBCC0C238D9}" type="slidenum">
              <a:rPr lang="en-US" altLang="en-US"/>
              <a:pPr>
                <a:spcBef>
                  <a:spcPct val="0"/>
                </a:spcBef>
              </a:pPr>
              <a:t>21</a:t>
            </a:fld>
            <a:endParaRPr lang="en-US" altLang="en-US"/>
          </a:p>
        </p:txBody>
      </p:sp>
    </p:spTree>
    <p:extLst>
      <p:ext uri="{BB962C8B-B14F-4D97-AF65-F5344CB8AC3E}">
        <p14:creationId xmlns:p14="http://schemas.microsoft.com/office/powerpoint/2010/main" val="31372560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xmlns="" id="{14DD3A43-E951-48C9-BE7C-083722DA2A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xmlns="" id="{0B63710A-B32C-4F68-9162-AD0264796F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xmlns="" id="{8F778B87-CD26-4C62-81F0-EDBF523288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D86DE5-BECF-4D71-AD45-4C321FB19F1D}" type="slidenum">
              <a:rPr lang="en-US" altLang="en-US">
                <a:solidFill>
                  <a:srgbClr val="000000"/>
                </a:solidFill>
              </a:rPr>
              <a:pPr>
                <a:spcBef>
                  <a:spcPct val="0"/>
                </a:spcBef>
              </a:pPr>
              <a:t>22</a:t>
            </a:fld>
            <a:endParaRPr lang="en-US" altLang="en-US">
              <a:solidFill>
                <a:srgbClr val="000000"/>
              </a:solidFill>
            </a:endParaRPr>
          </a:p>
        </p:txBody>
      </p:sp>
    </p:spTree>
    <p:extLst>
      <p:ext uri="{BB962C8B-B14F-4D97-AF65-F5344CB8AC3E}">
        <p14:creationId xmlns:p14="http://schemas.microsoft.com/office/powerpoint/2010/main" val="26890108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xmlns="" id="{A1AA2920-B7F7-4195-82DD-53BB35FB72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a:extLst>
              <a:ext uri="{FF2B5EF4-FFF2-40B4-BE49-F238E27FC236}">
                <a16:creationId xmlns:a16="http://schemas.microsoft.com/office/drawing/2014/main" xmlns="" id="{7FA125D2-8337-4F77-8B12-79E6B9F974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a:t>Presenter Notes</a:t>
            </a:r>
            <a:r>
              <a:rPr lang="en-US" altLang="en-US"/>
              <a:t>:</a:t>
            </a:r>
          </a:p>
          <a:p>
            <a:pPr eaLnBrk="1" hangingPunct="1">
              <a:spcBef>
                <a:spcPct val="0"/>
              </a:spcBef>
            </a:pPr>
            <a:endParaRPr lang="en-US" altLang="en-US"/>
          </a:p>
          <a:p>
            <a:pPr eaLnBrk="1" hangingPunct="1">
              <a:spcBef>
                <a:spcPct val="0"/>
              </a:spcBef>
            </a:pPr>
            <a:r>
              <a:rPr lang="en-US" altLang="en-US"/>
              <a:t>Because an independent contractor is excluded from many of the tax and other employment law protections of an employment relationship, the DOL, the IRS, state government agencies, and courts construe independent contractor status narrowly and impose large penalties for misclassification.</a:t>
            </a:r>
          </a:p>
          <a:p>
            <a:pPr eaLnBrk="1" hangingPunct="1">
              <a:spcBef>
                <a:spcPct val="0"/>
              </a:spcBef>
            </a:pPr>
            <a:endParaRPr lang="en-US" altLang="en-US"/>
          </a:p>
          <a:p>
            <a:pPr eaLnBrk="1" hangingPunct="1">
              <a:spcBef>
                <a:spcPct val="0"/>
              </a:spcBef>
            </a:pPr>
            <a:r>
              <a:rPr lang="en-US" altLang="en-US"/>
              <a:t>At a minimum, targeting independent contractor misclassification can result in the recovery of lost tax revenue for the local, state, or federal government.</a:t>
            </a:r>
          </a:p>
          <a:p>
            <a:pPr eaLnBrk="1" hangingPunct="1">
              <a:spcBef>
                <a:spcPct val="0"/>
              </a:spcBef>
            </a:pPr>
            <a:endParaRPr lang="en-US" altLang="en-US"/>
          </a:p>
        </p:txBody>
      </p:sp>
      <p:sp>
        <p:nvSpPr>
          <p:cNvPr id="94212" name="Slide Number Placeholder 3">
            <a:extLst>
              <a:ext uri="{FF2B5EF4-FFF2-40B4-BE49-F238E27FC236}">
                <a16:creationId xmlns:a16="http://schemas.microsoft.com/office/drawing/2014/main" xmlns="" id="{5AE13E8C-CEEB-436A-992D-3721CE45AE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6A5E8B-08FA-4A39-9FB7-08010B9AA2B5}" type="slidenum">
              <a:rPr lang="en-US" altLang="en-US"/>
              <a:pPr>
                <a:spcBef>
                  <a:spcPct val="0"/>
                </a:spcBef>
              </a:pPr>
              <a:t>23</a:t>
            </a:fld>
            <a:endParaRPr lang="en-US" altLang="en-US"/>
          </a:p>
        </p:txBody>
      </p:sp>
    </p:spTree>
    <p:extLst>
      <p:ext uri="{BB962C8B-B14F-4D97-AF65-F5344CB8AC3E}">
        <p14:creationId xmlns:p14="http://schemas.microsoft.com/office/powerpoint/2010/main" val="21439054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xmlns="" id="{005B9864-D5EA-4D81-A7DC-85E8225D80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xmlns="" id="{66DD0CF6-73C7-4131-953C-57BB40173C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a:t>Presenter Notes</a:t>
            </a:r>
            <a:r>
              <a:rPr lang="en-US" altLang="en-US"/>
              <a:t>:</a:t>
            </a:r>
          </a:p>
          <a:p>
            <a:pPr eaLnBrk="1" hangingPunct="1">
              <a:spcBef>
                <a:spcPct val="0"/>
              </a:spcBef>
            </a:pPr>
            <a:endParaRPr lang="en-US" altLang="en-US"/>
          </a:p>
          <a:p>
            <a:pPr eaLnBrk="1" hangingPunct="1">
              <a:spcBef>
                <a:spcPct val="0"/>
              </a:spcBef>
            </a:pPr>
            <a:r>
              <a:rPr lang="en-US" altLang="en-US"/>
              <a:t>A misclassified worker may be retroactively entitled to rights under local, state, and federal employment statutes.</a:t>
            </a:r>
          </a:p>
        </p:txBody>
      </p:sp>
      <p:sp>
        <p:nvSpPr>
          <p:cNvPr id="95236" name="Slide Number Placeholder 3">
            <a:extLst>
              <a:ext uri="{FF2B5EF4-FFF2-40B4-BE49-F238E27FC236}">
                <a16:creationId xmlns:a16="http://schemas.microsoft.com/office/drawing/2014/main" xmlns="" id="{7E68543F-C81D-435E-A62C-2556762379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7E9CD7C-847D-49C2-8B0B-CDD3064882F9}" type="slidenum">
              <a:rPr lang="en-US" altLang="en-US"/>
              <a:pPr>
                <a:spcBef>
                  <a:spcPct val="0"/>
                </a:spcBef>
              </a:pPr>
              <a:t>24</a:t>
            </a:fld>
            <a:endParaRPr lang="en-US" altLang="en-US"/>
          </a:p>
        </p:txBody>
      </p:sp>
    </p:spTree>
    <p:extLst>
      <p:ext uri="{BB962C8B-B14F-4D97-AF65-F5344CB8AC3E}">
        <p14:creationId xmlns:p14="http://schemas.microsoft.com/office/powerpoint/2010/main" val="7767659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a:extLst>
              <a:ext uri="{FF2B5EF4-FFF2-40B4-BE49-F238E27FC236}">
                <a16:creationId xmlns:a16="http://schemas.microsoft.com/office/drawing/2014/main" xmlns="" id="{C3D9A5BE-723F-4A3F-8EBF-CF775FC122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a:extLst>
              <a:ext uri="{FF2B5EF4-FFF2-40B4-BE49-F238E27FC236}">
                <a16:creationId xmlns:a16="http://schemas.microsoft.com/office/drawing/2014/main" xmlns="" id="{B1692D74-45AA-4405-9C78-201EF2C4E0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8308" name="Slide Number Placeholder 3">
            <a:extLst>
              <a:ext uri="{FF2B5EF4-FFF2-40B4-BE49-F238E27FC236}">
                <a16:creationId xmlns:a16="http://schemas.microsoft.com/office/drawing/2014/main" xmlns="" id="{2DADEE5A-4C94-44F7-AAAE-B0768BE6A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035CDF-9E5A-40EF-AC15-2315CBE6BC87}" type="slidenum">
              <a:rPr lang="en-US" altLang="en-US"/>
              <a:pPr>
                <a:spcBef>
                  <a:spcPct val="0"/>
                </a:spcBef>
              </a:pPr>
              <a:t>25</a:t>
            </a:fld>
            <a:endParaRPr lang="en-US" altLang="en-US"/>
          </a:p>
        </p:txBody>
      </p:sp>
    </p:spTree>
    <p:extLst>
      <p:ext uri="{BB962C8B-B14F-4D97-AF65-F5344CB8AC3E}">
        <p14:creationId xmlns:p14="http://schemas.microsoft.com/office/powerpoint/2010/main" val="33114799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xmlns="" id="{C92CFE73-57D6-4E06-833B-73817A9843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xmlns="" id="{42A38761-8999-4874-BF51-B7C74A2034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xmlns="" id="{BC2899E1-3DD7-4587-8629-EF56E05EF8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54FCF9-627F-4516-B781-071F29EEEAC8}" type="slidenum">
              <a:rPr lang="en-US" altLang="en-US">
                <a:solidFill>
                  <a:srgbClr val="000000"/>
                </a:solidFill>
              </a:rPr>
              <a:pPr>
                <a:spcBef>
                  <a:spcPct val="0"/>
                </a:spcBef>
              </a:pPr>
              <a:t>26</a:t>
            </a:fld>
            <a:endParaRPr lang="en-US" altLang="en-US">
              <a:solidFill>
                <a:srgbClr val="000000"/>
              </a:solidFill>
            </a:endParaRPr>
          </a:p>
        </p:txBody>
      </p:sp>
    </p:spTree>
    <p:extLst>
      <p:ext uri="{BB962C8B-B14F-4D97-AF65-F5344CB8AC3E}">
        <p14:creationId xmlns:p14="http://schemas.microsoft.com/office/powerpoint/2010/main" val="38190741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xmlns="" id="{4B4514FF-6326-4AC9-850C-808798E128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xmlns="" id="{F87215A0-822F-45F0-82FD-4BC27B26240D}"/>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u="sng" dirty="0"/>
              <a:t>Presenter Notes</a:t>
            </a:r>
            <a:r>
              <a:rPr lang="en-US" dirty="0"/>
              <a:t>:</a:t>
            </a:r>
          </a:p>
          <a:p>
            <a:pPr eaLnBrk="1" hangingPunct="1">
              <a:spcBef>
                <a:spcPct val="0"/>
              </a:spcBef>
              <a:defRPr/>
            </a:pPr>
            <a:endParaRPr lang="en-US" dirty="0"/>
          </a:p>
          <a:p>
            <a:pPr eaLnBrk="1" hangingPunct="1">
              <a:spcBef>
                <a:spcPct val="0"/>
              </a:spcBef>
              <a:defRPr/>
            </a:pPr>
            <a:r>
              <a:rPr lang="en-US" dirty="0"/>
              <a:t>The obligation to satisfy the independent contractor classification requirements continues beyond contractor selection.</a:t>
            </a:r>
          </a:p>
          <a:p>
            <a:pPr eaLnBrk="1" hangingPunct="1">
              <a:spcBef>
                <a:spcPct val="0"/>
              </a:spcBef>
              <a:defRPr/>
            </a:pPr>
            <a:endParaRPr lang="en-US" dirty="0"/>
          </a:p>
          <a:p>
            <a:pPr eaLnBrk="1" hangingPunct="1">
              <a:spcBef>
                <a:spcPct val="0"/>
              </a:spcBef>
              <a:defRPr/>
            </a:pPr>
            <a:r>
              <a:rPr lang="en-US" b="1" dirty="0"/>
              <a:t>Independent contractor agreements:</a:t>
            </a:r>
            <a:r>
              <a:rPr lang="en-US" dirty="0"/>
              <a:t>  Use written independent contractor agreements. Also, avoid using employment applications, employment agreements, and other </a:t>
            </a:r>
            <a:r>
              <a:rPr lang="en-US" b="1" dirty="0"/>
              <a:t>employee</a:t>
            </a:r>
            <a:r>
              <a:rPr lang="en-US" dirty="0"/>
              <a:t> on-boarding documents when engaging independent contractors. In addition:</a:t>
            </a:r>
          </a:p>
          <a:p>
            <a:pPr eaLnBrk="1" hangingPunct="1">
              <a:spcBef>
                <a:spcPct val="0"/>
              </a:spcBef>
              <a:defRPr/>
            </a:pPr>
            <a:endParaRPr lang="en-US" dirty="0"/>
          </a:p>
          <a:p>
            <a:pPr marL="228600" indent="-228600" eaLnBrk="1" hangingPunct="1">
              <a:spcBef>
                <a:spcPct val="0"/>
              </a:spcBef>
              <a:buFont typeface="Arial" panose="020B0604020202020204" pitchFamily="34" charset="0"/>
              <a:buChar char="•"/>
              <a:defRPr/>
            </a:pPr>
            <a:r>
              <a:rPr lang="en-US" dirty="0"/>
              <a:t>Regularly review independent contractor agreements and make adjustments when necessary.</a:t>
            </a:r>
          </a:p>
          <a:p>
            <a:pPr marL="228600" indent="-228600" eaLnBrk="1" hangingPunct="1">
              <a:spcBef>
                <a:spcPct val="0"/>
              </a:spcBef>
              <a:buFont typeface="Arial" panose="020B0604020202020204" pitchFamily="34" charset="0"/>
              <a:buChar char="•"/>
              <a:defRPr/>
            </a:pPr>
            <a:r>
              <a:rPr lang="en-US" dirty="0"/>
              <a:t>Prepare a new agreement if an independent contractor is engaged for a new term or project.</a:t>
            </a:r>
          </a:p>
          <a:p>
            <a:pPr eaLnBrk="1" hangingPunct="1">
              <a:spcBef>
                <a:spcPct val="0"/>
              </a:spcBef>
              <a:buFont typeface="Arial" panose="020B0604020202020204" pitchFamily="34" charset="0"/>
              <a:buNone/>
              <a:defRPr/>
            </a:pPr>
            <a:endParaRPr lang="en-US" dirty="0"/>
          </a:p>
          <a:p>
            <a:pPr eaLnBrk="1" hangingPunct="1">
              <a:spcBef>
                <a:spcPct val="0"/>
              </a:spcBef>
              <a:buFont typeface="Arial" panose="020B0604020202020204" pitchFamily="34" charset="0"/>
              <a:buNone/>
              <a:defRPr/>
            </a:pPr>
            <a:r>
              <a:rPr lang="en-US" b="1" dirty="0"/>
              <a:t>Form W-9:</a:t>
            </a:r>
            <a:r>
              <a:rPr lang="en-US" dirty="0"/>
              <a:t>  Require independent contractors to complete this form. Do not complete a Form I-9 for contractors.</a:t>
            </a:r>
          </a:p>
        </p:txBody>
      </p:sp>
      <p:sp>
        <p:nvSpPr>
          <p:cNvPr id="100356" name="Slide Number Placeholder 3">
            <a:extLst>
              <a:ext uri="{FF2B5EF4-FFF2-40B4-BE49-F238E27FC236}">
                <a16:creationId xmlns:a16="http://schemas.microsoft.com/office/drawing/2014/main" xmlns="" id="{650EEBCA-3AA4-4C78-BDF7-C25CD7637E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966E25-0008-460A-8B20-15BCDC8EBAC2}" type="slidenum">
              <a:rPr lang="en-US" altLang="en-US"/>
              <a:pPr>
                <a:spcBef>
                  <a:spcPct val="0"/>
                </a:spcBef>
              </a:pPr>
              <a:t>27</a:t>
            </a:fld>
            <a:endParaRPr lang="en-US" altLang="en-US"/>
          </a:p>
        </p:txBody>
      </p:sp>
    </p:spTree>
    <p:extLst>
      <p:ext uri="{BB962C8B-B14F-4D97-AF65-F5344CB8AC3E}">
        <p14:creationId xmlns:p14="http://schemas.microsoft.com/office/powerpoint/2010/main" val="38482246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xmlns="" id="{941519C3-D36D-42F3-8383-077210A7EB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xmlns="" id="{7BD58116-C3B6-4140-8601-58F5102A2726}"/>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u="sng" dirty="0"/>
              <a:t>Presenter Notes</a:t>
            </a:r>
            <a:r>
              <a:rPr lang="en-US" dirty="0"/>
              <a:t>:</a:t>
            </a:r>
          </a:p>
          <a:p>
            <a:pPr eaLnBrk="1" hangingPunct="1">
              <a:spcBef>
                <a:spcPct val="0"/>
              </a:spcBef>
              <a:defRPr/>
            </a:pPr>
            <a:endParaRPr lang="en-US" dirty="0"/>
          </a:p>
          <a:p>
            <a:pPr eaLnBrk="1" hangingPunct="1">
              <a:spcBef>
                <a:spcPct val="0"/>
              </a:spcBef>
              <a:defRPr/>
            </a:pPr>
            <a:r>
              <a:rPr lang="en-US" b="1" dirty="0"/>
              <a:t>Payment of contractors:</a:t>
            </a:r>
            <a:r>
              <a:rPr lang="en-US" dirty="0"/>
              <a:t>  Require contractors to submit invoices and pay those invoices from accounts payable, not payroll. Issue a Form 1099-MISC to any independent contractor paid $600 or more in a particular year.</a:t>
            </a:r>
          </a:p>
          <a:p>
            <a:pPr eaLnBrk="1" hangingPunct="1">
              <a:spcBef>
                <a:spcPct val="0"/>
              </a:spcBef>
              <a:defRPr/>
            </a:pPr>
            <a:endParaRPr lang="en-US" dirty="0"/>
          </a:p>
          <a:p>
            <a:pPr eaLnBrk="1" hangingPunct="1">
              <a:spcBef>
                <a:spcPct val="0"/>
              </a:spcBef>
              <a:defRPr/>
            </a:pPr>
            <a:r>
              <a:rPr lang="en-US" b="1" dirty="0"/>
              <a:t>Business expenses:  </a:t>
            </a:r>
            <a:r>
              <a:rPr lang="en-US" dirty="0"/>
              <a:t>An independent contractor operates a business and is responsible for expenses. Contractors should factor business expenses, such as travel, supplies, and tool rental, into the cost of the project. A contractor's ability to manage expenses and set the fee for their services, without being reimbursed by the company for business expenses, supports a finding that the contractor is economically independent of the company.</a:t>
            </a:r>
          </a:p>
          <a:p>
            <a:pPr eaLnBrk="1" hangingPunct="1">
              <a:spcBef>
                <a:spcPct val="0"/>
              </a:spcBef>
              <a:defRPr/>
            </a:pPr>
            <a:endParaRPr lang="en-US" dirty="0"/>
          </a:p>
          <a:p>
            <a:pPr eaLnBrk="1" hangingPunct="1">
              <a:spcBef>
                <a:spcPct val="0"/>
              </a:spcBef>
              <a:defRPr/>
            </a:pPr>
            <a:r>
              <a:rPr lang="en-US" b="1" dirty="0"/>
              <a:t>Separate guidelines for independent contractors:</a:t>
            </a:r>
            <a:r>
              <a:rPr lang="en-US" dirty="0"/>
              <a:t>  These guidelines may include:</a:t>
            </a:r>
          </a:p>
          <a:p>
            <a:pPr eaLnBrk="1" hangingPunct="1">
              <a:spcBef>
                <a:spcPct val="0"/>
              </a:spcBef>
              <a:defRPr/>
            </a:pPr>
            <a:endParaRPr lang="en-US" dirty="0"/>
          </a:p>
          <a:p>
            <a:pPr marL="228600" indent="-228600" eaLnBrk="1" hangingPunct="1">
              <a:spcBef>
                <a:spcPct val="0"/>
              </a:spcBef>
              <a:buFont typeface="Arial" panose="020B0604020202020204" pitchFamily="34" charset="0"/>
              <a:buChar char="•"/>
              <a:defRPr/>
            </a:pPr>
            <a:r>
              <a:rPr lang="en-US" dirty="0"/>
              <a:t>Entry and exit procedures.</a:t>
            </a:r>
          </a:p>
          <a:p>
            <a:pPr marL="228600" indent="-228600" eaLnBrk="1" hangingPunct="1">
              <a:spcBef>
                <a:spcPct val="0"/>
              </a:spcBef>
              <a:buFont typeface="Arial" panose="020B0604020202020204" pitchFamily="34" charset="0"/>
              <a:buChar char="•"/>
              <a:defRPr/>
            </a:pPr>
            <a:r>
              <a:rPr lang="en-US" dirty="0"/>
              <a:t>Parking areas.</a:t>
            </a:r>
          </a:p>
          <a:p>
            <a:pPr marL="228600" indent="-228600" eaLnBrk="1" hangingPunct="1">
              <a:spcBef>
                <a:spcPct val="0"/>
              </a:spcBef>
              <a:buFont typeface="Arial" panose="020B0604020202020204" pitchFamily="34" charset="0"/>
              <a:buChar char="•"/>
              <a:defRPr/>
            </a:pPr>
            <a:r>
              <a:rPr lang="en-US" dirty="0"/>
              <a:t>Policies prohibiting weapons, alcohol, tobacco, and drugs on company property.</a:t>
            </a:r>
          </a:p>
          <a:p>
            <a:pPr marL="228600" indent="-228600" eaLnBrk="1" hangingPunct="1">
              <a:spcBef>
                <a:spcPct val="0"/>
              </a:spcBef>
              <a:buFont typeface="Arial" panose="020B0604020202020204" pitchFamily="34" charset="0"/>
              <a:buChar char="•"/>
              <a:defRPr/>
            </a:pPr>
            <a:r>
              <a:rPr lang="en-US" dirty="0"/>
              <a:t>Anti-harassment policy.</a:t>
            </a:r>
          </a:p>
          <a:p>
            <a:pPr marL="228600" indent="-228600" eaLnBrk="1" hangingPunct="1">
              <a:spcBef>
                <a:spcPct val="0"/>
              </a:spcBef>
              <a:buFont typeface="Arial" panose="020B0604020202020204" pitchFamily="34" charset="0"/>
              <a:buChar char="•"/>
              <a:defRPr/>
            </a:pPr>
            <a:r>
              <a:rPr lang="en-US" dirty="0"/>
              <a:t>Contact information for company personnel responsible for interacting with contractors, vendors, and third parties.</a:t>
            </a:r>
          </a:p>
        </p:txBody>
      </p:sp>
      <p:sp>
        <p:nvSpPr>
          <p:cNvPr id="101380" name="Slide Number Placeholder 3">
            <a:extLst>
              <a:ext uri="{FF2B5EF4-FFF2-40B4-BE49-F238E27FC236}">
                <a16:creationId xmlns:a16="http://schemas.microsoft.com/office/drawing/2014/main" xmlns="" id="{854FEC1A-0956-4ECC-B36B-9F7EAEE9C9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36FC1C-7BC3-4B14-8C7B-640C30E7C777}" type="slidenum">
              <a:rPr lang="en-US" altLang="en-US"/>
              <a:pPr>
                <a:spcBef>
                  <a:spcPct val="0"/>
                </a:spcBef>
              </a:pPr>
              <a:t>28</a:t>
            </a:fld>
            <a:endParaRPr lang="en-US" altLang="en-US"/>
          </a:p>
        </p:txBody>
      </p:sp>
    </p:spTree>
    <p:extLst>
      <p:ext uri="{BB962C8B-B14F-4D97-AF65-F5344CB8AC3E}">
        <p14:creationId xmlns:p14="http://schemas.microsoft.com/office/powerpoint/2010/main" val="28809257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xmlns="" id="{EDE52C46-B443-4B2B-BC05-8A9F582A19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xmlns="" id="{655B8245-2D3C-4AFC-8FE1-21B3B3CE7BC2}"/>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u="sng" dirty="0"/>
              <a:t>Presenter Notes</a:t>
            </a:r>
            <a:r>
              <a:rPr lang="en-US" dirty="0"/>
              <a:t>:</a:t>
            </a:r>
          </a:p>
          <a:p>
            <a:pPr eaLnBrk="1" hangingPunct="1">
              <a:spcBef>
                <a:spcPct val="0"/>
              </a:spcBef>
              <a:defRPr/>
            </a:pPr>
            <a:endParaRPr lang="en-US" dirty="0"/>
          </a:p>
          <a:p>
            <a:pPr eaLnBrk="1" hangingPunct="1">
              <a:spcBef>
                <a:spcPct val="0"/>
              </a:spcBef>
              <a:defRPr/>
            </a:pPr>
            <a:r>
              <a:rPr lang="en-US" b="1" dirty="0"/>
              <a:t>Employee-only events or meetings</a:t>
            </a:r>
            <a:r>
              <a:rPr lang="en-US" dirty="0"/>
              <a:t> include:</a:t>
            </a:r>
          </a:p>
          <a:p>
            <a:pPr eaLnBrk="1" hangingPunct="1">
              <a:spcBef>
                <a:spcPct val="0"/>
              </a:spcBef>
              <a:defRPr/>
            </a:pPr>
            <a:endParaRPr lang="en-US" dirty="0"/>
          </a:p>
          <a:p>
            <a:pPr marL="228600" indent="-228600" eaLnBrk="1" hangingPunct="1">
              <a:spcBef>
                <a:spcPct val="0"/>
              </a:spcBef>
              <a:buFont typeface="Arial" panose="020B0604020202020204" pitchFamily="34" charset="0"/>
              <a:buChar char="•"/>
              <a:defRPr/>
            </a:pPr>
            <a:r>
              <a:rPr lang="en-US" dirty="0"/>
              <a:t>Holiday parties.</a:t>
            </a:r>
          </a:p>
          <a:p>
            <a:pPr marL="228600" indent="-228600" eaLnBrk="1" hangingPunct="1">
              <a:spcBef>
                <a:spcPct val="0"/>
              </a:spcBef>
              <a:buFont typeface="Arial" panose="020B0604020202020204" pitchFamily="34" charset="0"/>
              <a:buChar char="•"/>
              <a:defRPr/>
            </a:pPr>
            <a:r>
              <a:rPr lang="en-US" dirty="0"/>
              <a:t>Company retreats.</a:t>
            </a:r>
          </a:p>
          <a:p>
            <a:pPr marL="228600" indent="-228600" eaLnBrk="1" hangingPunct="1">
              <a:spcBef>
                <a:spcPct val="0"/>
              </a:spcBef>
              <a:buFont typeface="Arial" panose="020B0604020202020204" pitchFamily="34" charset="0"/>
              <a:buChar char="•"/>
              <a:defRPr/>
            </a:pPr>
            <a:r>
              <a:rPr lang="en-US" dirty="0"/>
              <a:t>Team-building events.</a:t>
            </a:r>
          </a:p>
          <a:p>
            <a:pPr marL="228600" indent="-228600" eaLnBrk="1" hangingPunct="1">
              <a:spcBef>
                <a:spcPct val="0"/>
              </a:spcBef>
              <a:buFont typeface="Arial" panose="020B0604020202020204" pitchFamily="34" charset="0"/>
              <a:buChar char="•"/>
              <a:defRPr/>
            </a:pPr>
            <a:r>
              <a:rPr lang="en-US" dirty="0"/>
              <a:t>Town halls.</a:t>
            </a:r>
          </a:p>
          <a:p>
            <a:pPr marL="228600" indent="-228600" eaLnBrk="1" hangingPunct="1">
              <a:spcBef>
                <a:spcPct val="0"/>
              </a:spcBef>
              <a:buFont typeface="Arial" panose="020B0604020202020204" pitchFamily="34" charset="0"/>
              <a:buChar char="•"/>
              <a:defRPr/>
            </a:pPr>
            <a:r>
              <a:rPr lang="en-US" dirty="0"/>
              <a:t>Employee recognition events.</a:t>
            </a:r>
          </a:p>
          <a:p>
            <a:pPr marL="228600" indent="-228600" eaLnBrk="1" hangingPunct="1">
              <a:spcBef>
                <a:spcPct val="0"/>
              </a:spcBef>
              <a:buFont typeface="Arial" panose="020B0604020202020204" pitchFamily="34" charset="0"/>
              <a:buChar char="•"/>
              <a:defRPr/>
            </a:pPr>
            <a:r>
              <a:rPr lang="en-US" dirty="0"/>
              <a:t>Social events, such as birthdays and baby showers.</a:t>
            </a:r>
          </a:p>
          <a:p>
            <a:pPr eaLnBrk="1" hangingPunct="1">
              <a:spcBef>
                <a:spcPct val="0"/>
              </a:spcBef>
              <a:defRPr/>
            </a:pPr>
            <a:endParaRPr lang="en-US" dirty="0"/>
          </a:p>
          <a:p>
            <a:pPr eaLnBrk="1" hangingPunct="1">
              <a:spcBef>
                <a:spcPct val="0"/>
              </a:spcBef>
              <a:defRPr/>
            </a:pPr>
            <a:r>
              <a:rPr lang="en-US" dirty="0"/>
              <a:t>Other best practices include:</a:t>
            </a:r>
          </a:p>
          <a:p>
            <a:pPr eaLnBrk="1" hangingPunct="1">
              <a:spcBef>
                <a:spcPct val="0"/>
              </a:spcBef>
              <a:defRPr/>
            </a:pPr>
            <a:endParaRPr lang="en-US" dirty="0"/>
          </a:p>
          <a:p>
            <a:pPr marL="228600" indent="-228600" eaLnBrk="1" hangingPunct="1">
              <a:spcBef>
                <a:spcPct val="0"/>
              </a:spcBef>
              <a:buFont typeface="Arial" panose="020B0604020202020204" pitchFamily="34" charset="0"/>
              <a:buChar char="•"/>
              <a:defRPr/>
            </a:pPr>
            <a:r>
              <a:rPr lang="en-US" dirty="0"/>
              <a:t>Do not assume that calling a worker an "independent contractor" instead of an "employee" will determine the worker's status.</a:t>
            </a:r>
          </a:p>
          <a:p>
            <a:pPr marL="228600" indent="-228600" eaLnBrk="1" hangingPunct="1">
              <a:spcBef>
                <a:spcPct val="0"/>
              </a:spcBef>
              <a:buFont typeface="Arial" panose="020B0604020202020204" pitchFamily="34" charset="0"/>
              <a:buChar char="•"/>
              <a:defRPr/>
            </a:pPr>
            <a:r>
              <a:rPr lang="en-US" dirty="0"/>
              <a:t>Do not assume that issuing a Form1099-MISC instead of a W-2 makes the worker an independent contractor.</a:t>
            </a:r>
          </a:p>
          <a:p>
            <a:pPr marL="228600" indent="-228600" eaLnBrk="1" hangingPunct="1">
              <a:spcBef>
                <a:spcPct val="0"/>
              </a:spcBef>
              <a:buFont typeface="Arial" panose="020B0604020202020204" pitchFamily="34" charset="0"/>
              <a:buChar char="•"/>
              <a:defRPr/>
            </a:pPr>
            <a:r>
              <a:rPr lang="en-US" dirty="0"/>
              <a:t>Do not assume industry practice satisfies the requirements for independent contractor classification. Entire industries (construction, for example) are often the target of enforcement efforts.</a:t>
            </a:r>
          </a:p>
          <a:p>
            <a:pPr marL="228600" indent="-228600" eaLnBrk="1" hangingPunct="1">
              <a:spcBef>
                <a:spcPct val="0"/>
              </a:spcBef>
              <a:buFont typeface="Arial" panose="020B0604020202020204" pitchFamily="34" charset="0"/>
              <a:buChar char="•"/>
              <a:defRPr/>
            </a:pPr>
            <a:r>
              <a:rPr lang="en-US" dirty="0"/>
              <a:t>Use caution when policies, such as headcount freezes, may result in managers using independent contractors to fill open positions.</a:t>
            </a:r>
          </a:p>
        </p:txBody>
      </p:sp>
      <p:sp>
        <p:nvSpPr>
          <p:cNvPr id="102404" name="Slide Number Placeholder 3">
            <a:extLst>
              <a:ext uri="{FF2B5EF4-FFF2-40B4-BE49-F238E27FC236}">
                <a16:creationId xmlns:a16="http://schemas.microsoft.com/office/drawing/2014/main" xmlns="" id="{A916384B-4243-4755-BF52-4D201B25C4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30605B4-A996-4ACB-83FF-DA58E136D05D}" type="slidenum">
              <a:rPr lang="en-US" altLang="en-US"/>
              <a:pPr>
                <a:spcBef>
                  <a:spcPct val="0"/>
                </a:spcBef>
              </a:pPr>
              <a:t>29</a:t>
            </a:fld>
            <a:endParaRPr lang="en-US" altLang="en-US"/>
          </a:p>
        </p:txBody>
      </p:sp>
    </p:spTree>
    <p:extLst>
      <p:ext uri="{BB962C8B-B14F-4D97-AF65-F5344CB8AC3E}">
        <p14:creationId xmlns:p14="http://schemas.microsoft.com/office/powerpoint/2010/main" val="3583683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xmlns="" id="{5C68A833-514C-48F3-9BBC-C7BE73C8F4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xmlns="" id="{04D497F0-5B8D-46A7-A4DA-4344D38D96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xmlns="" id="{5B4CBD93-B74F-461D-ABA1-2085075427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AE1B9A-B60D-40E7-B1B1-67A60D61026D}" type="slidenum">
              <a:rPr lang="en-US" altLang="en-US">
                <a:solidFill>
                  <a:srgbClr val="000000"/>
                </a:solidFill>
              </a:rPr>
              <a:pPr>
                <a:spcBef>
                  <a:spcPct val="0"/>
                </a:spcBef>
              </a:pPr>
              <a:t>3</a:t>
            </a:fld>
            <a:endParaRPr lang="en-US" altLang="en-US">
              <a:solidFill>
                <a:srgbClr val="000000"/>
              </a:solidFill>
            </a:endParaRPr>
          </a:p>
        </p:txBody>
      </p:sp>
    </p:spTree>
    <p:extLst>
      <p:ext uri="{BB962C8B-B14F-4D97-AF65-F5344CB8AC3E}">
        <p14:creationId xmlns:p14="http://schemas.microsoft.com/office/powerpoint/2010/main" val="6715485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xmlns="" id="{D73B49E4-0B9B-430C-BC06-C24820AE58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xmlns="" id="{722F3F9A-95DA-4B56-BC44-A3C5D02AE7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xmlns="" id="{E62E2773-00CA-4227-B871-91EDAEEB20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466153-A890-4193-9EFF-26B6ACB91A91}" type="slidenum">
              <a:rPr lang="en-US" altLang="en-US">
                <a:solidFill>
                  <a:srgbClr val="000000"/>
                </a:solidFill>
              </a:rPr>
              <a:pPr>
                <a:spcBef>
                  <a:spcPct val="0"/>
                </a:spcBef>
              </a:pPr>
              <a:t>30</a:t>
            </a:fld>
            <a:endParaRPr lang="en-US" altLang="en-US">
              <a:solidFill>
                <a:srgbClr val="000000"/>
              </a:solidFill>
            </a:endParaRPr>
          </a:p>
        </p:txBody>
      </p:sp>
    </p:spTree>
    <p:extLst>
      <p:ext uri="{BB962C8B-B14F-4D97-AF65-F5344CB8AC3E}">
        <p14:creationId xmlns:p14="http://schemas.microsoft.com/office/powerpoint/2010/main" val="9418147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a:extLst>
              <a:ext uri="{FF2B5EF4-FFF2-40B4-BE49-F238E27FC236}">
                <a16:creationId xmlns:a16="http://schemas.microsoft.com/office/drawing/2014/main" xmlns="" id="{20C9BDC8-F3F3-45B6-9D3C-24C5214238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a:extLst>
              <a:ext uri="{FF2B5EF4-FFF2-40B4-BE49-F238E27FC236}">
                <a16:creationId xmlns:a16="http://schemas.microsoft.com/office/drawing/2014/main" xmlns="" id="{2A3C395B-24B1-4CF2-94F2-A76EDE1FE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8548" name="Slide Number Placeholder 3">
            <a:extLst>
              <a:ext uri="{FF2B5EF4-FFF2-40B4-BE49-F238E27FC236}">
                <a16:creationId xmlns:a16="http://schemas.microsoft.com/office/drawing/2014/main" xmlns="" id="{0A17FFD9-FB9A-4A82-B39A-35E44E4015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E7B335-C652-4791-9FD1-E5427BFD773E}" type="slidenum">
              <a:rPr lang="en-US" altLang="en-US"/>
              <a:pPr>
                <a:spcBef>
                  <a:spcPct val="0"/>
                </a:spcBef>
              </a:pPr>
              <a:t>31</a:t>
            </a:fld>
            <a:endParaRPr lang="en-US" altLang="en-US"/>
          </a:p>
        </p:txBody>
      </p:sp>
    </p:spTree>
    <p:extLst>
      <p:ext uri="{BB962C8B-B14F-4D97-AF65-F5344CB8AC3E}">
        <p14:creationId xmlns:p14="http://schemas.microsoft.com/office/powerpoint/2010/main" val="29465779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xmlns="" id="{8AF3FC75-B6BB-4F13-8C76-62813B819A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xmlns="" id="{118D7B3A-2960-43EB-A299-E232EFADDB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lnSpc>
                <a:spcPct val="90000"/>
              </a:lnSpc>
              <a:spcBef>
                <a:spcPct val="0"/>
              </a:spcBef>
            </a:pPr>
            <a:endParaRPr lang="en-US" altLang="en-US"/>
          </a:p>
        </p:txBody>
      </p:sp>
      <p:sp>
        <p:nvSpPr>
          <p:cNvPr id="109572" name="Slide Number Placeholder 3">
            <a:extLst>
              <a:ext uri="{FF2B5EF4-FFF2-40B4-BE49-F238E27FC236}">
                <a16:creationId xmlns:a16="http://schemas.microsoft.com/office/drawing/2014/main" xmlns="" id="{1A6D2E61-6EBB-4F2A-8F19-DB695DA3DE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01E1FB-BBB4-4CF8-9779-CE44BB3BDDD0}" type="slidenum">
              <a:rPr lang="en-US" altLang="en-US">
                <a:solidFill>
                  <a:srgbClr val="000000"/>
                </a:solidFill>
              </a:rPr>
              <a:pPr>
                <a:spcBef>
                  <a:spcPct val="0"/>
                </a:spcBef>
              </a:pPr>
              <a:t>32</a:t>
            </a:fld>
            <a:endParaRPr lang="en-US" altLang="en-US">
              <a:solidFill>
                <a:srgbClr val="000000"/>
              </a:solidFill>
            </a:endParaRPr>
          </a:p>
        </p:txBody>
      </p:sp>
    </p:spTree>
    <p:extLst>
      <p:ext uri="{BB962C8B-B14F-4D97-AF65-F5344CB8AC3E}">
        <p14:creationId xmlns:p14="http://schemas.microsoft.com/office/powerpoint/2010/main" val="30271805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a:extLst>
              <a:ext uri="{FF2B5EF4-FFF2-40B4-BE49-F238E27FC236}">
                <a16:creationId xmlns:a16="http://schemas.microsoft.com/office/drawing/2014/main" xmlns="" id="{85FCD5FC-4D07-4507-8254-E1D7F7FA40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a:extLst>
              <a:ext uri="{FF2B5EF4-FFF2-40B4-BE49-F238E27FC236}">
                <a16:creationId xmlns:a16="http://schemas.microsoft.com/office/drawing/2014/main" xmlns="" id="{317238FD-1413-4D5A-8F39-B85375281F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lnSpc>
                <a:spcPct val="90000"/>
              </a:lnSpc>
              <a:spcBef>
                <a:spcPct val="0"/>
              </a:spcBef>
            </a:pPr>
            <a:endParaRPr lang="en-US" altLang="en-US"/>
          </a:p>
        </p:txBody>
      </p:sp>
      <p:sp>
        <p:nvSpPr>
          <p:cNvPr id="110596" name="Slide Number Placeholder 3">
            <a:extLst>
              <a:ext uri="{FF2B5EF4-FFF2-40B4-BE49-F238E27FC236}">
                <a16:creationId xmlns:a16="http://schemas.microsoft.com/office/drawing/2014/main" xmlns="" id="{A3E47920-7FB0-44E8-A332-4CBCDF99C8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F364854-0230-4355-B787-F47202EC9F3F}" type="slidenum">
              <a:rPr lang="en-US" altLang="en-US">
                <a:solidFill>
                  <a:srgbClr val="000000"/>
                </a:solidFill>
              </a:rPr>
              <a:pPr>
                <a:spcBef>
                  <a:spcPct val="0"/>
                </a:spcBef>
              </a:pPr>
              <a:t>33</a:t>
            </a:fld>
            <a:endParaRPr lang="en-US" altLang="en-US">
              <a:solidFill>
                <a:srgbClr val="000000"/>
              </a:solidFill>
            </a:endParaRPr>
          </a:p>
        </p:txBody>
      </p:sp>
    </p:spTree>
    <p:extLst>
      <p:ext uri="{BB962C8B-B14F-4D97-AF65-F5344CB8AC3E}">
        <p14:creationId xmlns:p14="http://schemas.microsoft.com/office/powerpoint/2010/main" val="4024296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xmlns="" id="{2D163303-29B7-4D5C-BCD5-2F1B5C87ED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xmlns="" id="{428AC655-1409-4B9E-972B-5670E5BEF1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lnSpc>
                <a:spcPct val="90000"/>
              </a:lnSpc>
              <a:spcBef>
                <a:spcPct val="0"/>
              </a:spcBef>
            </a:pPr>
            <a:endParaRPr lang="en-US" altLang="en-US"/>
          </a:p>
        </p:txBody>
      </p:sp>
      <p:sp>
        <p:nvSpPr>
          <p:cNvPr id="111620" name="Slide Number Placeholder 3">
            <a:extLst>
              <a:ext uri="{FF2B5EF4-FFF2-40B4-BE49-F238E27FC236}">
                <a16:creationId xmlns:a16="http://schemas.microsoft.com/office/drawing/2014/main" xmlns="" id="{213C64AA-5267-4241-A959-D3A6879B30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CF81413-56C5-4AB3-9FD5-593B23338616}" type="slidenum">
              <a:rPr lang="en-US" altLang="en-US">
                <a:solidFill>
                  <a:srgbClr val="000000"/>
                </a:solidFill>
              </a:rPr>
              <a:pPr>
                <a:spcBef>
                  <a:spcPct val="0"/>
                </a:spcBef>
              </a:pPr>
              <a:t>34</a:t>
            </a:fld>
            <a:endParaRPr lang="en-US" altLang="en-US">
              <a:solidFill>
                <a:srgbClr val="000000"/>
              </a:solidFill>
            </a:endParaRPr>
          </a:p>
        </p:txBody>
      </p:sp>
    </p:spTree>
    <p:extLst>
      <p:ext uri="{BB962C8B-B14F-4D97-AF65-F5344CB8AC3E}">
        <p14:creationId xmlns:p14="http://schemas.microsoft.com/office/powerpoint/2010/main" val="9155113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a:extLst>
              <a:ext uri="{FF2B5EF4-FFF2-40B4-BE49-F238E27FC236}">
                <a16:creationId xmlns:a16="http://schemas.microsoft.com/office/drawing/2014/main" xmlns="" id="{C92A3070-D409-44C5-BEC9-E9349CC735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a:extLst>
              <a:ext uri="{FF2B5EF4-FFF2-40B4-BE49-F238E27FC236}">
                <a16:creationId xmlns:a16="http://schemas.microsoft.com/office/drawing/2014/main" xmlns="" id="{33687D6D-D7E2-4A15-9E47-6D9BF60653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lnSpc>
                <a:spcPct val="90000"/>
              </a:lnSpc>
              <a:spcBef>
                <a:spcPct val="0"/>
              </a:spcBef>
            </a:pPr>
            <a:endParaRPr lang="en-US" altLang="en-US"/>
          </a:p>
        </p:txBody>
      </p:sp>
      <p:sp>
        <p:nvSpPr>
          <p:cNvPr id="112644" name="Slide Number Placeholder 3">
            <a:extLst>
              <a:ext uri="{FF2B5EF4-FFF2-40B4-BE49-F238E27FC236}">
                <a16:creationId xmlns:a16="http://schemas.microsoft.com/office/drawing/2014/main" xmlns="" id="{18F8FB2F-45E5-49A3-AF8E-59E0512B13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2EE473-6285-4235-904B-0C6FE4BB3594}" type="slidenum">
              <a:rPr lang="en-US" altLang="en-US">
                <a:solidFill>
                  <a:srgbClr val="000000"/>
                </a:solidFill>
              </a:rPr>
              <a:pPr>
                <a:spcBef>
                  <a:spcPct val="0"/>
                </a:spcBef>
              </a:pPr>
              <a:t>35</a:t>
            </a:fld>
            <a:endParaRPr lang="en-US" altLang="en-US">
              <a:solidFill>
                <a:srgbClr val="000000"/>
              </a:solidFill>
            </a:endParaRPr>
          </a:p>
        </p:txBody>
      </p:sp>
    </p:spTree>
    <p:extLst>
      <p:ext uri="{BB962C8B-B14F-4D97-AF65-F5344CB8AC3E}">
        <p14:creationId xmlns:p14="http://schemas.microsoft.com/office/powerpoint/2010/main" val="16532193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a:extLst>
              <a:ext uri="{FF2B5EF4-FFF2-40B4-BE49-F238E27FC236}">
                <a16:creationId xmlns:a16="http://schemas.microsoft.com/office/drawing/2014/main" xmlns="" id="{39EAC06F-3010-4574-B107-34C8DAF9EB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a:extLst>
              <a:ext uri="{FF2B5EF4-FFF2-40B4-BE49-F238E27FC236}">
                <a16:creationId xmlns:a16="http://schemas.microsoft.com/office/drawing/2014/main" xmlns="" id="{59838C29-AFD3-45E2-84DA-39E7641B37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lnSpc>
                <a:spcPct val="90000"/>
              </a:lnSpc>
              <a:spcBef>
                <a:spcPct val="0"/>
              </a:spcBef>
            </a:pPr>
            <a:endParaRPr lang="en-US" altLang="en-US"/>
          </a:p>
        </p:txBody>
      </p:sp>
      <p:sp>
        <p:nvSpPr>
          <p:cNvPr id="113668" name="Slide Number Placeholder 3">
            <a:extLst>
              <a:ext uri="{FF2B5EF4-FFF2-40B4-BE49-F238E27FC236}">
                <a16:creationId xmlns:a16="http://schemas.microsoft.com/office/drawing/2014/main" xmlns="" id="{C920F9E2-29E4-4CB9-ABE9-E61AEFD758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29EABA-AD2F-4DA5-83B8-2FE7F851ACA2}" type="slidenum">
              <a:rPr lang="en-US" altLang="en-US">
                <a:solidFill>
                  <a:srgbClr val="000000"/>
                </a:solidFill>
              </a:rPr>
              <a:pPr>
                <a:spcBef>
                  <a:spcPct val="0"/>
                </a:spcBef>
              </a:pPr>
              <a:t>36</a:t>
            </a:fld>
            <a:endParaRPr lang="en-US" altLang="en-US">
              <a:solidFill>
                <a:srgbClr val="000000"/>
              </a:solidFill>
            </a:endParaRPr>
          </a:p>
        </p:txBody>
      </p:sp>
    </p:spTree>
    <p:extLst>
      <p:ext uri="{BB962C8B-B14F-4D97-AF65-F5344CB8AC3E}">
        <p14:creationId xmlns:p14="http://schemas.microsoft.com/office/powerpoint/2010/main" val="22338191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xmlns="" id="{D73B49E4-0B9B-430C-BC06-C24820AE58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xmlns="" id="{722F3F9A-95DA-4B56-BC44-A3C5D02AE7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xmlns="" id="{E62E2773-00CA-4227-B871-91EDAEEB20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466153-A890-4193-9EFF-26B6ACB91A91}" type="slidenum">
              <a:rPr lang="en-US" altLang="en-US">
                <a:solidFill>
                  <a:srgbClr val="000000"/>
                </a:solidFill>
              </a:rPr>
              <a:pPr>
                <a:spcBef>
                  <a:spcPct val="0"/>
                </a:spcBef>
              </a:pPr>
              <a:t>37</a:t>
            </a:fld>
            <a:endParaRPr lang="en-US" altLang="en-US">
              <a:solidFill>
                <a:srgbClr val="000000"/>
              </a:solidFill>
            </a:endParaRPr>
          </a:p>
        </p:txBody>
      </p:sp>
    </p:spTree>
    <p:extLst>
      <p:ext uri="{BB962C8B-B14F-4D97-AF65-F5344CB8AC3E}">
        <p14:creationId xmlns:p14="http://schemas.microsoft.com/office/powerpoint/2010/main" val="29480485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xmlns="" id="{D73B49E4-0B9B-430C-BC06-C24820AE58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xmlns="" id="{722F3F9A-95DA-4B56-BC44-A3C5D02AE7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dirty="0"/>
          </a:p>
        </p:txBody>
      </p:sp>
      <p:sp>
        <p:nvSpPr>
          <p:cNvPr id="107524" name="Slide Number Placeholder 3">
            <a:extLst>
              <a:ext uri="{FF2B5EF4-FFF2-40B4-BE49-F238E27FC236}">
                <a16:creationId xmlns:a16="http://schemas.microsoft.com/office/drawing/2014/main" xmlns="" id="{E62E2773-00CA-4227-B871-91EDAEEB20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466153-A890-4193-9EFF-26B6ACB91A91}" type="slidenum">
              <a:rPr lang="en-US" altLang="en-US">
                <a:solidFill>
                  <a:srgbClr val="000000"/>
                </a:solidFill>
              </a:rPr>
              <a:pPr>
                <a:spcBef>
                  <a:spcPct val="0"/>
                </a:spcBef>
              </a:pPr>
              <a:t>43</a:t>
            </a:fld>
            <a:endParaRPr lang="en-US" altLang="en-US">
              <a:solidFill>
                <a:srgbClr val="000000"/>
              </a:solidFill>
            </a:endParaRPr>
          </a:p>
        </p:txBody>
      </p:sp>
    </p:spTree>
    <p:extLst>
      <p:ext uri="{BB962C8B-B14F-4D97-AF65-F5344CB8AC3E}">
        <p14:creationId xmlns:p14="http://schemas.microsoft.com/office/powerpoint/2010/main" val="13852448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6473D7-2817-4285-A186-85452C0C5226}" type="slidenum">
              <a:rPr lang="en-US" altLang="en-US" smtClean="0"/>
              <a:pPr/>
              <a:t>44</a:t>
            </a:fld>
            <a:endParaRPr lang="en-US" altLang="en-US"/>
          </a:p>
        </p:txBody>
      </p:sp>
    </p:spTree>
    <p:extLst>
      <p:ext uri="{BB962C8B-B14F-4D97-AF65-F5344CB8AC3E}">
        <p14:creationId xmlns:p14="http://schemas.microsoft.com/office/powerpoint/2010/main" val="2671504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xmlns="" id="{25FCF093-F0AE-417A-9F23-8D9C585569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xmlns="" id="{3A375016-8B59-4E97-B297-AE9DE518D7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684" name="Slide Number Placeholder 3">
            <a:extLst>
              <a:ext uri="{FF2B5EF4-FFF2-40B4-BE49-F238E27FC236}">
                <a16:creationId xmlns:a16="http://schemas.microsoft.com/office/drawing/2014/main" xmlns="" id="{E63CC705-B2B1-437C-AC62-777180C6A7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E308D6-BCC0-45E3-A4DB-5D74C904CCD9}" type="slidenum">
              <a:rPr lang="en-US" altLang="en-US"/>
              <a:pPr>
                <a:spcBef>
                  <a:spcPct val="0"/>
                </a:spcBef>
              </a:pPr>
              <a:t>4</a:t>
            </a:fld>
            <a:endParaRPr lang="en-US" altLang="en-US"/>
          </a:p>
        </p:txBody>
      </p:sp>
    </p:spTree>
    <p:extLst>
      <p:ext uri="{BB962C8B-B14F-4D97-AF65-F5344CB8AC3E}">
        <p14:creationId xmlns:p14="http://schemas.microsoft.com/office/powerpoint/2010/main" val="37111486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a:extLst>
              <a:ext uri="{FF2B5EF4-FFF2-40B4-BE49-F238E27FC236}">
                <a16:creationId xmlns:a16="http://schemas.microsoft.com/office/drawing/2014/main" xmlns="" id="{5E3AF87D-7D15-4564-8C7B-12136CA144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a:extLst>
              <a:ext uri="{FF2B5EF4-FFF2-40B4-BE49-F238E27FC236}">
                <a16:creationId xmlns:a16="http://schemas.microsoft.com/office/drawing/2014/main" xmlns="" id="{D4E3046B-F003-4F56-B59A-CDC3C3185F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114692" name="Slide Number Placeholder 3">
            <a:extLst>
              <a:ext uri="{FF2B5EF4-FFF2-40B4-BE49-F238E27FC236}">
                <a16:creationId xmlns:a16="http://schemas.microsoft.com/office/drawing/2014/main" xmlns="" id="{20A72FBB-619E-4DAA-B745-1282F90E20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F7CC39-877E-405A-9BA7-841790DEE098}" type="slidenum">
              <a:rPr lang="en-US" altLang="en-US">
                <a:solidFill>
                  <a:srgbClr val="000000"/>
                </a:solidFill>
              </a:rPr>
              <a:pPr>
                <a:spcBef>
                  <a:spcPct val="0"/>
                </a:spcBef>
              </a:pPr>
              <a:t>60</a:t>
            </a:fld>
            <a:endParaRPr lang="en-US" altLang="en-US">
              <a:solidFill>
                <a:srgbClr val="000000"/>
              </a:solidFill>
            </a:endParaRPr>
          </a:p>
        </p:txBody>
      </p:sp>
    </p:spTree>
    <p:extLst>
      <p:ext uri="{BB962C8B-B14F-4D97-AF65-F5344CB8AC3E}">
        <p14:creationId xmlns:p14="http://schemas.microsoft.com/office/powerpoint/2010/main" val="2440106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xmlns="" id="{880CB8CD-8074-434D-B45F-F3D6972D57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xmlns="" id="{E67C5C32-32D2-4EC0-B203-37D2F25CDF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a:t>Presenter Notes</a:t>
            </a:r>
            <a:r>
              <a:rPr lang="en-US" altLang="en-US"/>
              <a:t>:</a:t>
            </a:r>
          </a:p>
          <a:p>
            <a:pPr eaLnBrk="1" hangingPunct="1">
              <a:spcBef>
                <a:spcPct val="0"/>
              </a:spcBef>
            </a:pPr>
            <a:endParaRPr lang="en-US" altLang="en-US"/>
          </a:p>
          <a:p>
            <a:pPr eaLnBrk="1" hangingPunct="1">
              <a:spcBef>
                <a:spcPct val="0"/>
              </a:spcBef>
            </a:pPr>
            <a:r>
              <a:rPr lang="en-US" altLang="en-US"/>
              <a:t>An entity contracting with an independent contractor generally has the right to control only the end result of the project, not how the independent contractor accomplishes it.</a:t>
            </a:r>
          </a:p>
          <a:p>
            <a:pPr eaLnBrk="1" hangingPunct="1">
              <a:spcBef>
                <a:spcPct val="0"/>
              </a:spcBef>
            </a:pPr>
            <a:endParaRPr lang="en-US" altLang="en-US"/>
          </a:p>
          <a:p>
            <a:pPr eaLnBrk="1" hangingPunct="1">
              <a:spcBef>
                <a:spcPct val="0"/>
              </a:spcBef>
            </a:pPr>
            <a:r>
              <a:rPr lang="en-US" altLang="en-US"/>
              <a:t>Companies that engage independent contractors issue them Form 1099-MISC for income-reporting purposes (if the company paid the independent contractor at least $600 that year). The contracting company has no obligation to provide benefits to the independent contractor or withhold or pay employment taxes on the contractor's behalf (except when backup withholding is required, in the case of a missing or incorrect tax identification number for the independent contractor).</a:t>
            </a:r>
          </a:p>
          <a:p>
            <a:pPr eaLnBrk="1" hangingPunct="1">
              <a:spcBef>
                <a:spcPct val="0"/>
              </a:spcBef>
            </a:pPr>
            <a:endParaRPr lang="en-US" altLang="en-US"/>
          </a:p>
          <a:p>
            <a:pPr eaLnBrk="1" hangingPunct="1">
              <a:spcBef>
                <a:spcPct val="0"/>
              </a:spcBef>
            </a:pPr>
            <a:r>
              <a:rPr lang="en-US" altLang="en-US"/>
              <a:t>In addition, independent contractors are generally free to offer their services to the public and to perform work for other clients. Independent contractors often own their own businesses and provide services according to their own terms.</a:t>
            </a:r>
          </a:p>
          <a:p>
            <a:pPr eaLnBrk="1" hangingPunct="1">
              <a:spcBef>
                <a:spcPct val="0"/>
              </a:spcBef>
            </a:pPr>
            <a:endParaRPr lang="en-US" altLang="en-US"/>
          </a:p>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xmlns="" id="{B6403519-6777-48C1-8B89-F9181B829B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5D3A08-A91C-4E88-9DCC-EADC3E808F22}" type="slidenum">
              <a:rPr lang="en-US" altLang="en-US"/>
              <a:pPr>
                <a:spcBef>
                  <a:spcPct val="0"/>
                </a:spcBef>
              </a:pPr>
              <a:t>5</a:t>
            </a:fld>
            <a:endParaRPr lang="en-US" altLang="en-US"/>
          </a:p>
        </p:txBody>
      </p:sp>
    </p:spTree>
    <p:extLst>
      <p:ext uri="{BB962C8B-B14F-4D97-AF65-F5344CB8AC3E}">
        <p14:creationId xmlns:p14="http://schemas.microsoft.com/office/powerpoint/2010/main" val="2281796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xmlns="" id="{DCE5E65F-12B1-4872-B33C-3FE9CA4BA5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xmlns="" id="{9893F5FA-ED23-4146-A612-DC9D22A2E77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u="sng"/>
              <a:t>Presenter Notes</a:t>
            </a:r>
            <a:r>
              <a:rPr lang="en-US" altLang="en-US"/>
              <a:t>:</a:t>
            </a:r>
          </a:p>
          <a:p>
            <a:endParaRPr lang="en-US" altLang="en-US"/>
          </a:p>
          <a:p>
            <a:r>
              <a:rPr lang="en-US" altLang="en-US"/>
              <a:t>Independent contractors typically do not perform the same work as the company’s employees. For example, a graphic designer may be an independent contractor when they offer graphic design services to a shoe company, but is more likely to be an employee if they provide graphic design services to a graphic design company. Independent contractors and employees are not interchangeable.</a:t>
            </a:r>
          </a:p>
          <a:p>
            <a:endParaRPr lang="en-US" altLang="en-US"/>
          </a:p>
          <a:p>
            <a:r>
              <a:rPr lang="en-US" altLang="en-US"/>
              <a:t>Whether an independent contractor has the “indicia” of an employee depends on the circumstances. For example, in some situations, an independent contractor needs access to the employer’s workplace, which requires a company-issued ID badge. Companies can often address these situations by, for example, issuing ID badges to independent contractors that are different from those used by employees, such as badges that are a different color or size, only allow access to certain areas, and expire on a particular date.</a:t>
            </a:r>
          </a:p>
        </p:txBody>
      </p:sp>
      <p:sp>
        <p:nvSpPr>
          <p:cNvPr id="73732" name="Slide Number Placeholder 3">
            <a:extLst>
              <a:ext uri="{FF2B5EF4-FFF2-40B4-BE49-F238E27FC236}">
                <a16:creationId xmlns:a16="http://schemas.microsoft.com/office/drawing/2014/main" xmlns="" id="{42E4CE66-30AA-4874-861E-2DB7F3EC293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buFont typeface="Arial" panose="020B0604020202020204" pitchFamily="34" charset="0"/>
              <a:buChar char="•"/>
              <a:defRPr sz="1200">
                <a:solidFill>
                  <a:schemeClr val="tx1"/>
                </a:solidFill>
                <a:latin typeface="Calibri" panose="020F0502020204030204" pitchFamily="34" charset="0"/>
              </a:defRPr>
            </a:lvl2pPr>
            <a:lvl3pPr marL="1143000" indent="-228600">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74CB16-E37F-4E47-B79C-EE495741849E}" type="slidenum">
              <a:rPr lang="en-US" altLang="en-US"/>
              <a:pPr>
                <a:spcBef>
                  <a:spcPct val="0"/>
                </a:spcBef>
              </a:pPr>
              <a:t>6</a:t>
            </a:fld>
            <a:endParaRPr lang="en-US" altLang="en-US"/>
          </a:p>
        </p:txBody>
      </p:sp>
    </p:spTree>
    <p:extLst>
      <p:ext uri="{BB962C8B-B14F-4D97-AF65-F5344CB8AC3E}">
        <p14:creationId xmlns:p14="http://schemas.microsoft.com/office/powerpoint/2010/main" val="4055622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xmlns="" id="{24A63D7A-3235-4369-86ED-7CB04F0616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xmlns="" id="{AB557B67-6359-4F35-BB17-0535904D3B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u="sng"/>
              <a:t>Presenter Notes</a:t>
            </a:r>
            <a:r>
              <a:rPr lang="en-US" altLang="en-US"/>
              <a:t>:</a:t>
            </a:r>
          </a:p>
          <a:p>
            <a:pPr eaLnBrk="1" hangingPunct="1">
              <a:spcBef>
                <a:spcPct val="0"/>
              </a:spcBef>
            </a:pPr>
            <a:endParaRPr lang="en-US" altLang="en-US"/>
          </a:p>
          <a:p>
            <a:pPr eaLnBrk="1" hangingPunct="1">
              <a:spcBef>
                <a:spcPct val="0"/>
              </a:spcBef>
            </a:pPr>
            <a:r>
              <a:rPr lang="en-US" altLang="en-US"/>
              <a:t>An employee is not required to pay all employment taxes directly to the government. The company pays certain taxes on the employee's behalf through wage withholdings.</a:t>
            </a:r>
          </a:p>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xmlns="" id="{AB919E06-2228-4446-AA4E-9FEC3E9266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5B73B2-881A-4995-A764-DCF919BE4D81}" type="slidenum">
              <a:rPr lang="en-US" altLang="en-US"/>
              <a:pPr>
                <a:spcBef>
                  <a:spcPct val="0"/>
                </a:spcBef>
              </a:pPr>
              <a:t>7</a:t>
            </a:fld>
            <a:endParaRPr lang="en-US" altLang="en-US"/>
          </a:p>
        </p:txBody>
      </p:sp>
    </p:spTree>
    <p:extLst>
      <p:ext uri="{BB962C8B-B14F-4D97-AF65-F5344CB8AC3E}">
        <p14:creationId xmlns:p14="http://schemas.microsoft.com/office/powerpoint/2010/main" val="1505667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xmlns="" id="{A7FEBE0D-2BE7-42CC-B865-BE46344B1B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xmlns="" id="{1DA635CE-304B-4FC5-846E-2D7CB573A32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4300" indent="-114300" eaLnBrk="1" hangingPunct="1">
              <a:spcBef>
                <a:spcPct val="0"/>
              </a:spcBef>
            </a:pPr>
            <a:endParaRPr lang="en-US" altLang="en-US"/>
          </a:p>
        </p:txBody>
      </p:sp>
      <p:sp>
        <p:nvSpPr>
          <p:cNvPr id="75780" name="Slide Number Placeholder 3">
            <a:extLst>
              <a:ext uri="{FF2B5EF4-FFF2-40B4-BE49-F238E27FC236}">
                <a16:creationId xmlns:a16="http://schemas.microsoft.com/office/drawing/2014/main" xmlns="" id="{A90BA56E-1CAF-4038-A44C-34366C4941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CEF313-74B4-4DA8-8AC7-A87AA09D6016}" type="slidenum">
              <a:rPr lang="en-US" altLang="en-US">
                <a:solidFill>
                  <a:srgbClr val="000000"/>
                </a:solidFill>
              </a:rPr>
              <a:pPr>
                <a:spcBef>
                  <a:spcPct val="0"/>
                </a:spcBef>
              </a:pPr>
              <a:t>8</a:t>
            </a:fld>
            <a:endParaRPr lang="en-US" altLang="en-US">
              <a:solidFill>
                <a:srgbClr val="000000"/>
              </a:solidFill>
            </a:endParaRPr>
          </a:p>
        </p:txBody>
      </p:sp>
    </p:spTree>
    <p:extLst>
      <p:ext uri="{BB962C8B-B14F-4D97-AF65-F5344CB8AC3E}">
        <p14:creationId xmlns:p14="http://schemas.microsoft.com/office/powerpoint/2010/main" val="2661737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xmlns="" id="{37356DAA-17CB-4760-8C89-37C42664A1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xmlns="" id="{E8945DCB-8C86-49B5-AF6F-484CD9391D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xmlns="" id="{020F202E-7778-40D1-B844-E303C861C3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7338">
              <a:spcBef>
                <a:spcPct val="30000"/>
              </a:spcBef>
              <a:buFont typeface="Arial" panose="020B0604020202020204" pitchFamily="34" charset="0"/>
              <a:buChar char="•"/>
              <a:defRPr sz="1200">
                <a:solidFill>
                  <a:schemeClr val="tx1"/>
                </a:solidFill>
                <a:latin typeface="Calibri" panose="020F0502020204030204" pitchFamily="34" charset="0"/>
              </a:defRPr>
            </a:lvl2pPr>
            <a:lvl3pPr marL="1154113" indent="-230188">
              <a:spcBef>
                <a:spcPct val="30000"/>
              </a:spcBef>
              <a:buFont typeface="Courier New" panose="02070309020205020404" pitchFamily="49" charset="0"/>
              <a:buChar char="o"/>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B502BE-6E52-40A2-B5EE-719A6A7C1348}" type="slidenum">
              <a:rPr lang="en-US" altLang="en-US"/>
              <a:pPr>
                <a:spcBef>
                  <a:spcPct val="0"/>
                </a:spcBef>
              </a:pPr>
              <a:t>9</a:t>
            </a:fld>
            <a:endParaRPr lang="en-US" altLang="en-US"/>
          </a:p>
        </p:txBody>
      </p:sp>
    </p:spTree>
    <p:extLst>
      <p:ext uri="{BB962C8B-B14F-4D97-AF65-F5344CB8AC3E}">
        <p14:creationId xmlns:p14="http://schemas.microsoft.com/office/powerpoint/2010/main" val="18329869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4" name="Line 4">
            <a:extLst>
              <a:ext uri="{FF2B5EF4-FFF2-40B4-BE49-F238E27FC236}">
                <a16:creationId xmlns:a16="http://schemas.microsoft.com/office/drawing/2014/main" xmlns="" id="{45C99C88-A065-49F2-906B-46D085D2A691}"/>
              </a:ext>
            </a:extLst>
          </p:cNvPr>
          <p:cNvSpPr>
            <a:spLocks noChangeShapeType="1"/>
          </p:cNvSpPr>
          <p:nvPr/>
        </p:nvSpPr>
        <p:spPr bwMode="auto">
          <a:xfrm>
            <a:off x="355600" y="43211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8" descr="logo-plc-tm.PNG">
            <a:extLst>
              <a:ext uri="{FF2B5EF4-FFF2-40B4-BE49-F238E27FC236}">
                <a16:creationId xmlns:a16="http://schemas.microsoft.com/office/drawing/2014/main" xmlns="" id="{0E984DA8-A1CA-4FBD-BFE7-CE3E87671D7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6" name="Rectangle 2"/>
          <p:cNvSpPr>
            <a:spLocks noGrp="1" noChangeArrowheads="1"/>
          </p:cNvSpPr>
          <p:nvPr>
            <p:ph type="ctrTitle"/>
          </p:nvPr>
        </p:nvSpPr>
        <p:spPr>
          <a:xfrm>
            <a:off x="381000" y="762000"/>
            <a:ext cx="8382000" cy="1581150"/>
          </a:xfrm>
        </p:spPr>
        <p:txBody>
          <a:bodyPr/>
          <a:lstStyle>
            <a:lvl1pPr>
              <a:defRPr sz="3200">
                <a:solidFill>
                  <a:srgbClr val="FF8000"/>
                </a:solidFill>
              </a:defRPr>
            </a:lvl1pPr>
          </a:lstStyle>
          <a:p>
            <a:r>
              <a:rPr lang="en-US" dirty="0"/>
              <a:t>Click to edit Master title style</a:t>
            </a:r>
          </a:p>
        </p:txBody>
      </p:sp>
      <p:sp>
        <p:nvSpPr>
          <p:cNvPr id="16387" name="Rectangle 3"/>
          <p:cNvSpPr>
            <a:spLocks noGrp="1" noChangeArrowheads="1"/>
          </p:cNvSpPr>
          <p:nvPr>
            <p:ph type="subTitle" idx="1"/>
          </p:nvPr>
        </p:nvSpPr>
        <p:spPr>
          <a:xfrm>
            <a:off x="361950" y="4435475"/>
            <a:ext cx="8382000" cy="1279525"/>
          </a:xfrm>
        </p:spPr>
        <p:txBody>
          <a:bodyPr rIns="0"/>
          <a:lstStyle>
            <a:lvl1pPr marL="0" indent="0">
              <a:lnSpc>
                <a:spcPct val="90000"/>
              </a:lnSpc>
              <a:spcBef>
                <a:spcPct val="0"/>
              </a:spcBef>
              <a:buFontTx/>
              <a:buNone/>
              <a:defRPr sz="1800">
                <a:solidFill>
                  <a:srgbClr val="4B4B4B"/>
                </a:solidFill>
              </a:defRPr>
            </a:lvl1pPr>
          </a:lstStyle>
          <a:p>
            <a:r>
              <a:rPr lang="en-US" dirty="0"/>
              <a:t>Click to edit Master subtitle style</a:t>
            </a:r>
          </a:p>
        </p:txBody>
      </p:sp>
    </p:spTree>
    <p:extLst>
      <p:ext uri="{BB962C8B-B14F-4D97-AF65-F5344CB8AC3E}">
        <p14:creationId xmlns:p14="http://schemas.microsoft.com/office/powerpoint/2010/main" val="405300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3778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4" name="Line 4">
            <a:extLst>
              <a:ext uri="{FF2B5EF4-FFF2-40B4-BE49-F238E27FC236}">
                <a16:creationId xmlns:a16="http://schemas.microsoft.com/office/drawing/2014/main" xmlns="" id="{0D51EEDF-51D9-4B39-9DD4-81F0D1E15A10}"/>
              </a:ext>
            </a:extLst>
          </p:cNvPr>
          <p:cNvSpPr>
            <a:spLocks noChangeShapeType="1"/>
          </p:cNvSpPr>
          <p:nvPr/>
        </p:nvSpPr>
        <p:spPr bwMode="auto">
          <a:xfrm>
            <a:off x="355600" y="43211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9" descr="logo-plc-tm.PNG">
            <a:extLst>
              <a:ext uri="{FF2B5EF4-FFF2-40B4-BE49-F238E27FC236}">
                <a16:creationId xmlns:a16="http://schemas.microsoft.com/office/drawing/2014/main" xmlns="" id="{49B2CAF7-C239-402B-AB75-F9FFB76A95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6" name="Rectangle 2"/>
          <p:cNvSpPr>
            <a:spLocks noGrp="1" noChangeArrowheads="1"/>
          </p:cNvSpPr>
          <p:nvPr>
            <p:ph type="ctrTitle"/>
          </p:nvPr>
        </p:nvSpPr>
        <p:spPr>
          <a:xfrm>
            <a:off x="381000" y="762000"/>
            <a:ext cx="8382000" cy="1581150"/>
          </a:xfrm>
        </p:spPr>
        <p:txBody>
          <a:bodyPr/>
          <a:lstStyle>
            <a:lvl1pPr>
              <a:defRPr sz="3200">
                <a:solidFill>
                  <a:srgbClr val="FF8000"/>
                </a:solidFill>
              </a:defRPr>
            </a:lvl1pPr>
          </a:lstStyle>
          <a:p>
            <a:r>
              <a:rPr lang="en-US" dirty="0"/>
              <a:t>Click to edit Master title style</a:t>
            </a:r>
          </a:p>
        </p:txBody>
      </p:sp>
      <p:sp>
        <p:nvSpPr>
          <p:cNvPr id="16387" name="Rectangle 3"/>
          <p:cNvSpPr>
            <a:spLocks noGrp="1" noChangeArrowheads="1"/>
          </p:cNvSpPr>
          <p:nvPr>
            <p:ph type="subTitle" idx="1"/>
          </p:nvPr>
        </p:nvSpPr>
        <p:spPr>
          <a:xfrm>
            <a:off x="361950" y="4435475"/>
            <a:ext cx="8382000" cy="1279525"/>
          </a:xfrm>
        </p:spPr>
        <p:txBody>
          <a:bodyPr rIns="0"/>
          <a:lstStyle>
            <a:lvl1pPr marL="0" indent="0">
              <a:lnSpc>
                <a:spcPct val="90000"/>
              </a:lnSpc>
              <a:spcBef>
                <a:spcPct val="0"/>
              </a:spcBef>
              <a:buFontTx/>
              <a:buNone/>
              <a:defRPr sz="1800">
                <a:solidFill>
                  <a:srgbClr val="4B4B4B"/>
                </a:solidFill>
              </a:defRPr>
            </a:lvl1pPr>
          </a:lstStyle>
          <a:p>
            <a:r>
              <a:rPr lang="en-US" dirty="0"/>
              <a:t>Click to edit Master subtitle style</a:t>
            </a:r>
          </a:p>
        </p:txBody>
      </p:sp>
    </p:spTree>
    <p:extLst>
      <p:ext uri="{BB962C8B-B14F-4D97-AF65-F5344CB8AC3E}">
        <p14:creationId xmlns:p14="http://schemas.microsoft.com/office/powerpoint/2010/main" val="2441616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a:extLst>
              <a:ext uri="{FF2B5EF4-FFF2-40B4-BE49-F238E27FC236}">
                <a16:creationId xmlns:a16="http://schemas.microsoft.com/office/drawing/2014/main" xmlns="" id="{A6C6A5AA-0DB3-44B1-9B71-080DC38E6562}"/>
              </a:ext>
            </a:extLst>
          </p:cNvPr>
          <p:cNvSpPr>
            <a:spLocks noChangeShapeType="1"/>
          </p:cNvSpPr>
          <p:nvPr/>
        </p:nvSpPr>
        <p:spPr bwMode="auto">
          <a:xfrm>
            <a:off x="355600" y="20605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8" descr="logo-plc-tm.PNG">
            <a:extLst>
              <a:ext uri="{FF2B5EF4-FFF2-40B4-BE49-F238E27FC236}">
                <a16:creationId xmlns:a16="http://schemas.microsoft.com/office/drawing/2014/main" xmlns="" id="{3B5747DD-E6F5-435B-859B-B01A1D9BEE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5780" name="Rectangle 4"/>
          <p:cNvSpPr>
            <a:spLocks noGrp="1" noChangeArrowheads="1"/>
          </p:cNvSpPr>
          <p:nvPr>
            <p:ph type="ctrTitle"/>
          </p:nvPr>
        </p:nvSpPr>
        <p:spPr>
          <a:xfrm>
            <a:off x="361950" y="292100"/>
            <a:ext cx="8382000" cy="1665288"/>
          </a:xfrm>
        </p:spPr>
        <p:txBody>
          <a:bodyPr/>
          <a:lstStyle>
            <a:lvl1pPr>
              <a:defRPr sz="4200"/>
            </a:lvl1pPr>
          </a:lstStyle>
          <a:p>
            <a:r>
              <a:rPr lang="en-US"/>
              <a:t>Click to edit Master title style</a:t>
            </a:r>
          </a:p>
        </p:txBody>
      </p:sp>
      <p:sp>
        <p:nvSpPr>
          <p:cNvPr id="715781" name="Rectangle 5"/>
          <p:cNvSpPr>
            <a:spLocks noGrp="1" noChangeArrowheads="1"/>
          </p:cNvSpPr>
          <p:nvPr>
            <p:ph type="subTitle" idx="1"/>
          </p:nvPr>
        </p:nvSpPr>
        <p:spPr>
          <a:xfrm>
            <a:off x="361950" y="2390775"/>
            <a:ext cx="8382000" cy="1800225"/>
          </a:xfrm>
        </p:spPr>
        <p:txBody>
          <a:bodyPr rIns="0"/>
          <a:lstStyle>
            <a:lvl1pPr>
              <a:spcBef>
                <a:spcPct val="0"/>
              </a:spcBef>
              <a:buNone/>
              <a:defRPr sz="1800"/>
            </a:lvl1pPr>
          </a:lstStyle>
          <a:p>
            <a:r>
              <a:rPr lang="en-US"/>
              <a:t>Click to edit Master subtitle style</a:t>
            </a:r>
            <a:endParaRPr lang="en-US" dirty="0"/>
          </a:p>
        </p:txBody>
      </p:sp>
    </p:spTree>
    <p:extLst>
      <p:ext uri="{BB962C8B-B14F-4D97-AF65-F5344CB8AC3E}">
        <p14:creationId xmlns:p14="http://schemas.microsoft.com/office/powerpoint/2010/main" val="2310151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defRPr lang="en-US" sz="2000" kern="1200" dirty="0" smtClean="0">
                <a:solidFill>
                  <a:schemeClr val="tx1"/>
                </a:solidFill>
                <a:latin typeface="Arial" charset="0"/>
                <a:ea typeface="+mn-ea"/>
                <a:cs typeface="+mn-cs"/>
              </a:defRPr>
            </a:lvl2pPr>
            <a:lvl3pPr>
              <a:defRPr lang="en-US" sz="1800" kern="1200" dirty="0" smtClean="0">
                <a:solidFill>
                  <a:schemeClr val="tx1"/>
                </a:solidFill>
                <a:latin typeface="Arial" charset="0"/>
                <a:ea typeface="+mn-ea"/>
                <a:cs typeface="+mn-cs"/>
              </a:defRPr>
            </a:lvl3pPr>
            <a:lvl4pPr>
              <a:defRPr lang="en-US" sz="1600" kern="1200" dirty="0" smtClean="0">
                <a:solidFill>
                  <a:schemeClr val="tx1"/>
                </a:solidFill>
                <a:latin typeface="Arial" charset="0"/>
                <a:ea typeface="+mn-ea"/>
                <a:cs typeface="+mn-cs"/>
              </a:defRPr>
            </a:lvl4pPr>
            <a:lvl5pPr>
              <a:defRPr lang="en-US" sz="1400" kern="1200" dirty="0">
                <a:solidFill>
                  <a:schemeClr val="tx1"/>
                </a:solidFill>
                <a:latin typeface="Arial" charset="0"/>
                <a:ea typeface="+mn-ea"/>
                <a:cs typeface="+mn-cs"/>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21742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513606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50900" y="1528763"/>
            <a:ext cx="3646488"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49788" y="1528763"/>
            <a:ext cx="3646487"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58660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5120002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xmlns="" id="{F34812AC-27E2-48E5-998B-17AD66BC3247}"/>
              </a:ext>
            </a:extLst>
          </p:cNvPr>
          <p:cNvSpPr>
            <a:spLocks noChangeArrowheads="1"/>
          </p:cNvSpPr>
          <p:nvPr userDrawn="1"/>
        </p:nvSpPr>
        <p:spPr bwMode="auto">
          <a:xfrm>
            <a:off x="304800" y="6172200"/>
            <a:ext cx="1981200" cy="6096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solidFill>
                <a:srgbClr val="4B4B4B"/>
              </a:solidFill>
            </a:endParaRPr>
          </a:p>
        </p:txBody>
      </p:sp>
      <p:sp>
        <p:nvSpPr>
          <p:cNvPr id="4" name="TextBox 3">
            <a:extLst>
              <a:ext uri="{FF2B5EF4-FFF2-40B4-BE49-F238E27FC236}">
                <a16:creationId xmlns:a16="http://schemas.microsoft.com/office/drawing/2014/main" xmlns="" id="{B6A4B54E-5452-49AD-AD9E-5304ECB54F34}"/>
              </a:ext>
            </a:extLst>
          </p:cNvPr>
          <p:cNvSpPr txBox="1"/>
          <p:nvPr userDrawn="1"/>
        </p:nvSpPr>
        <p:spPr bwMode="gray">
          <a:xfrm>
            <a:off x="3265488" y="6553200"/>
            <a:ext cx="2525712" cy="254000"/>
          </a:xfrm>
          <a:prstGeom prst="rect">
            <a:avLst/>
          </a:prstGeom>
          <a:noFill/>
          <a:ln w="9525" algn="ctr">
            <a:noFill/>
            <a:miter lim="800000"/>
            <a:headEnd/>
            <a:tailEnd/>
          </a:ln>
        </p:spPr>
        <p:txBody>
          <a:bodyPr wrap="none" lIns="45720" rIns="45720">
            <a:spAutoFit/>
          </a:bodyPr>
          <a:lstStyle/>
          <a:p>
            <a:pPr marL="169863" indent="-169863" eaLnBrk="1" fontAlgn="auto" hangingPunct="1">
              <a:spcBef>
                <a:spcPts val="0"/>
              </a:spcBef>
              <a:spcAft>
                <a:spcPts val="0"/>
              </a:spcAft>
              <a:buClr>
                <a:srgbClr val="FF8000"/>
              </a:buClr>
              <a:defRPr/>
            </a:pPr>
            <a:r>
              <a:rPr lang="en-US" sz="1050" b="1" i="1" dirty="0">
                <a:solidFill>
                  <a:srgbClr val="4B4B4B"/>
                </a:solidFill>
                <a:latin typeface="+mn-lt"/>
                <a:cs typeface="+mn-cs"/>
              </a:rPr>
              <a:t>Confidential Draft Not for Distribution.</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08918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7994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29289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a:extLst>
              <a:ext uri="{FF2B5EF4-FFF2-40B4-BE49-F238E27FC236}">
                <a16:creationId xmlns:a16="http://schemas.microsoft.com/office/drawing/2014/main" xmlns="" id="{696E5634-91E1-4D71-A507-CEFEF4C737C2}"/>
              </a:ext>
            </a:extLst>
          </p:cNvPr>
          <p:cNvSpPr>
            <a:spLocks noChangeShapeType="1"/>
          </p:cNvSpPr>
          <p:nvPr/>
        </p:nvSpPr>
        <p:spPr bwMode="auto">
          <a:xfrm>
            <a:off x="355600" y="20605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8" descr="logo-plc-tm.PNG">
            <a:extLst>
              <a:ext uri="{FF2B5EF4-FFF2-40B4-BE49-F238E27FC236}">
                <a16:creationId xmlns:a16="http://schemas.microsoft.com/office/drawing/2014/main" xmlns="" id="{EAE591A8-936E-49F8-AE53-A307FF28E3F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5780" name="Rectangle 4"/>
          <p:cNvSpPr>
            <a:spLocks noGrp="1" noChangeArrowheads="1"/>
          </p:cNvSpPr>
          <p:nvPr>
            <p:ph type="ctrTitle"/>
          </p:nvPr>
        </p:nvSpPr>
        <p:spPr>
          <a:xfrm>
            <a:off x="361950" y="292100"/>
            <a:ext cx="8382000" cy="1665288"/>
          </a:xfrm>
        </p:spPr>
        <p:txBody>
          <a:bodyPr/>
          <a:lstStyle>
            <a:lvl1pPr>
              <a:defRPr sz="4200"/>
            </a:lvl1pPr>
          </a:lstStyle>
          <a:p>
            <a:r>
              <a:rPr lang="en-US"/>
              <a:t>Click to edit Master title style</a:t>
            </a:r>
          </a:p>
        </p:txBody>
      </p:sp>
      <p:sp>
        <p:nvSpPr>
          <p:cNvPr id="715781" name="Rectangle 5"/>
          <p:cNvSpPr>
            <a:spLocks noGrp="1" noChangeArrowheads="1"/>
          </p:cNvSpPr>
          <p:nvPr>
            <p:ph type="subTitle" idx="1"/>
          </p:nvPr>
        </p:nvSpPr>
        <p:spPr>
          <a:xfrm>
            <a:off x="361950" y="2390775"/>
            <a:ext cx="8382000" cy="1800225"/>
          </a:xfrm>
        </p:spPr>
        <p:txBody>
          <a:bodyPr rIns="0"/>
          <a:lstStyle>
            <a:lvl1pPr>
              <a:spcBef>
                <a:spcPct val="0"/>
              </a:spcBef>
              <a:buNone/>
              <a:defRPr sz="1800"/>
            </a:lvl1pPr>
          </a:lstStyle>
          <a:p>
            <a:r>
              <a:rPr lang="en-US"/>
              <a:t>Click to edit Master subtitle style</a:t>
            </a:r>
            <a:endParaRPr lang="en-US" dirty="0"/>
          </a:p>
        </p:txBody>
      </p:sp>
    </p:spTree>
    <p:extLst>
      <p:ext uri="{BB962C8B-B14F-4D97-AF65-F5344CB8AC3E}">
        <p14:creationId xmlns:p14="http://schemas.microsoft.com/office/powerpoint/2010/main" val="31747561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428642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4" name="Line 4">
            <a:extLst>
              <a:ext uri="{FF2B5EF4-FFF2-40B4-BE49-F238E27FC236}">
                <a16:creationId xmlns:a16="http://schemas.microsoft.com/office/drawing/2014/main" xmlns="" id="{65E09802-0CCA-4513-9209-EEB7AAC84A0C}"/>
              </a:ext>
            </a:extLst>
          </p:cNvPr>
          <p:cNvSpPr>
            <a:spLocks noChangeShapeType="1"/>
          </p:cNvSpPr>
          <p:nvPr/>
        </p:nvSpPr>
        <p:spPr bwMode="auto">
          <a:xfrm>
            <a:off x="355600" y="43211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9" descr="logo-plc-tm.PNG">
            <a:extLst>
              <a:ext uri="{FF2B5EF4-FFF2-40B4-BE49-F238E27FC236}">
                <a16:creationId xmlns:a16="http://schemas.microsoft.com/office/drawing/2014/main" xmlns="" id="{02B7B2FF-330C-453E-83EB-1A55574A7CF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6" name="Rectangle 2"/>
          <p:cNvSpPr>
            <a:spLocks noGrp="1" noChangeArrowheads="1"/>
          </p:cNvSpPr>
          <p:nvPr>
            <p:ph type="ctrTitle"/>
          </p:nvPr>
        </p:nvSpPr>
        <p:spPr>
          <a:xfrm>
            <a:off x="381000" y="762000"/>
            <a:ext cx="8382000" cy="1581150"/>
          </a:xfrm>
        </p:spPr>
        <p:txBody>
          <a:bodyPr/>
          <a:lstStyle>
            <a:lvl1pPr>
              <a:defRPr sz="3200">
                <a:solidFill>
                  <a:srgbClr val="FF8000"/>
                </a:solidFill>
              </a:defRPr>
            </a:lvl1pPr>
          </a:lstStyle>
          <a:p>
            <a:r>
              <a:rPr lang="en-US" dirty="0"/>
              <a:t>Click to edit Master title style</a:t>
            </a:r>
          </a:p>
        </p:txBody>
      </p:sp>
      <p:sp>
        <p:nvSpPr>
          <p:cNvPr id="16387" name="Rectangle 3"/>
          <p:cNvSpPr>
            <a:spLocks noGrp="1" noChangeArrowheads="1"/>
          </p:cNvSpPr>
          <p:nvPr>
            <p:ph type="subTitle" idx="1"/>
          </p:nvPr>
        </p:nvSpPr>
        <p:spPr>
          <a:xfrm>
            <a:off x="361950" y="4435475"/>
            <a:ext cx="8382000" cy="1279525"/>
          </a:xfrm>
        </p:spPr>
        <p:txBody>
          <a:bodyPr rIns="0"/>
          <a:lstStyle>
            <a:lvl1pPr marL="0" indent="0">
              <a:lnSpc>
                <a:spcPct val="90000"/>
              </a:lnSpc>
              <a:spcBef>
                <a:spcPct val="0"/>
              </a:spcBef>
              <a:buFontTx/>
              <a:buNone/>
              <a:defRPr sz="1800">
                <a:solidFill>
                  <a:srgbClr val="4B4B4B"/>
                </a:solidFill>
              </a:defRPr>
            </a:lvl1pPr>
          </a:lstStyle>
          <a:p>
            <a:r>
              <a:rPr lang="en-US" dirty="0"/>
              <a:t>Click to edit Master subtitle style</a:t>
            </a:r>
          </a:p>
        </p:txBody>
      </p:sp>
    </p:spTree>
    <p:extLst>
      <p:ext uri="{BB962C8B-B14F-4D97-AF65-F5344CB8AC3E}">
        <p14:creationId xmlns:p14="http://schemas.microsoft.com/office/powerpoint/2010/main" val="17408238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a:extLst>
              <a:ext uri="{FF2B5EF4-FFF2-40B4-BE49-F238E27FC236}">
                <a16:creationId xmlns:a16="http://schemas.microsoft.com/office/drawing/2014/main" xmlns="" id="{821AF751-2547-4B25-A7D7-5B243A226C67}"/>
              </a:ext>
            </a:extLst>
          </p:cNvPr>
          <p:cNvSpPr>
            <a:spLocks noChangeShapeType="1"/>
          </p:cNvSpPr>
          <p:nvPr/>
        </p:nvSpPr>
        <p:spPr bwMode="auto">
          <a:xfrm>
            <a:off x="355600" y="20605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8" descr="logo-plc-tm.PNG">
            <a:extLst>
              <a:ext uri="{FF2B5EF4-FFF2-40B4-BE49-F238E27FC236}">
                <a16:creationId xmlns:a16="http://schemas.microsoft.com/office/drawing/2014/main" xmlns="" id="{76F666B5-DE16-4339-9857-189230243BE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5780" name="Rectangle 4"/>
          <p:cNvSpPr>
            <a:spLocks noGrp="1" noChangeArrowheads="1"/>
          </p:cNvSpPr>
          <p:nvPr>
            <p:ph type="ctrTitle"/>
          </p:nvPr>
        </p:nvSpPr>
        <p:spPr>
          <a:xfrm>
            <a:off x="361950" y="292100"/>
            <a:ext cx="8382000" cy="1665288"/>
          </a:xfrm>
        </p:spPr>
        <p:txBody>
          <a:bodyPr/>
          <a:lstStyle>
            <a:lvl1pPr>
              <a:defRPr sz="4200"/>
            </a:lvl1pPr>
          </a:lstStyle>
          <a:p>
            <a:r>
              <a:rPr lang="en-US"/>
              <a:t>Click to edit Master title style</a:t>
            </a:r>
          </a:p>
        </p:txBody>
      </p:sp>
      <p:sp>
        <p:nvSpPr>
          <p:cNvPr id="715781" name="Rectangle 5"/>
          <p:cNvSpPr>
            <a:spLocks noGrp="1" noChangeArrowheads="1"/>
          </p:cNvSpPr>
          <p:nvPr>
            <p:ph type="subTitle" idx="1"/>
          </p:nvPr>
        </p:nvSpPr>
        <p:spPr>
          <a:xfrm>
            <a:off x="361950" y="2390775"/>
            <a:ext cx="8382000" cy="1800225"/>
          </a:xfrm>
        </p:spPr>
        <p:txBody>
          <a:bodyPr rIns="0"/>
          <a:lstStyle>
            <a:lvl1pPr>
              <a:spcBef>
                <a:spcPct val="0"/>
              </a:spcBef>
              <a:buNone/>
              <a:defRPr sz="1800"/>
            </a:lvl1pPr>
          </a:lstStyle>
          <a:p>
            <a:r>
              <a:rPr lang="en-US"/>
              <a:t>Click to edit Master subtitle style</a:t>
            </a:r>
            <a:endParaRPr lang="en-US" dirty="0"/>
          </a:p>
        </p:txBody>
      </p:sp>
    </p:spTree>
    <p:extLst>
      <p:ext uri="{BB962C8B-B14F-4D97-AF65-F5344CB8AC3E}">
        <p14:creationId xmlns:p14="http://schemas.microsoft.com/office/powerpoint/2010/main" val="3573169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defRPr lang="en-US" sz="2000" kern="1200" dirty="0" smtClean="0">
                <a:solidFill>
                  <a:schemeClr val="tx1"/>
                </a:solidFill>
                <a:latin typeface="Arial" charset="0"/>
                <a:ea typeface="+mn-ea"/>
                <a:cs typeface="+mn-cs"/>
              </a:defRPr>
            </a:lvl2pPr>
            <a:lvl3pPr>
              <a:defRPr lang="en-US" sz="1800" kern="1200" dirty="0" smtClean="0">
                <a:solidFill>
                  <a:schemeClr val="tx1"/>
                </a:solidFill>
                <a:latin typeface="Arial" charset="0"/>
                <a:ea typeface="+mn-ea"/>
                <a:cs typeface="+mn-cs"/>
              </a:defRPr>
            </a:lvl3pPr>
            <a:lvl4pPr>
              <a:defRPr lang="en-US" sz="1600" kern="1200" dirty="0" smtClean="0">
                <a:solidFill>
                  <a:schemeClr val="tx1"/>
                </a:solidFill>
                <a:latin typeface="Arial" charset="0"/>
                <a:ea typeface="+mn-ea"/>
                <a:cs typeface="+mn-cs"/>
              </a:defRPr>
            </a:lvl4pPr>
            <a:lvl5pPr>
              <a:defRPr lang="en-US" sz="1400" kern="1200" dirty="0">
                <a:solidFill>
                  <a:schemeClr val="tx1"/>
                </a:solidFill>
                <a:latin typeface="Arial" charset="0"/>
                <a:ea typeface="+mn-ea"/>
                <a:cs typeface="+mn-cs"/>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330913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7">
            <a:extLst>
              <a:ext uri="{FF2B5EF4-FFF2-40B4-BE49-F238E27FC236}">
                <a16:creationId xmlns:a16="http://schemas.microsoft.com/office/drawing/2014/main" xmlns="" id="{B1453254-1828-421D-9277-F92464D22026}"/>
              </a:ext>
            </a:extLst>
          </p:cNvPr>
          <p:cNvSpPr>
            <a:spLocks noChangeArrowheads="1"/>
          </p:cNvSpPr>
          <p:nvPr userDrawn="1"/>
        </p:nvSpPr>
        <p:spPr bwMode="auto">
          <a:xfrm>
            <a:off x="381000" y="838200"/>
            <a:ext cx="8153400" cy="11430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solidFill>
                <a:srgbClr val="4B4B4B"/>
              </a:solidFill>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9277316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50900" y="1528763"/>
            <a:ext cx="3646488"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49788" y="1528763"/>
            <a:ext cx="3646487"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2808257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869559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xmlns="" id="{6EE81182-6181-4902-8FA1-4FF4B2CDB973}"/>
              </a:ext>
            </a:extLst>
          </p:cNvPr>
          <p:cNvSpPr>
            <a:spLocks noChangeArrowheads="1"/>
          </p:cNvSpPr>
          <p:nvPr userDrawn="1"/>
        </p:nvSpPr>
        <p:spPr bwMode="auto">
          <a:xfrm>
            <a:off x="304800" y="6172200"/>
            <a:ext cx="1981200" cy="6096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solidFill>
                <a:srgbClr val="4B4B4B"/>
              </a:solidFill>
            </a:endParaRPr>
          </a:p>
        </p:txBody>
      </p:sp>
      <p:sp>
        <p:nvSpPr>
          <p:cNvPr id="4" name="TextBox 3">
            <a:extLst>
              <a:ext uri="{FF2B5EF4-FFF2-40B4-BE49-F238E27FC236}">
                <a16:creationId xmlns:a16="http://schemas.microsoft.com/office/drawing/2014/main" xmlns="" id="{BCD4387F-AF46-4BF9-816A-4532F2A856AB}"/>
              </a:ext>
            </a:extLst>
          </p:cNvPr>
          <p:cNvSpPr txBox="1"/>
          <p:nvPr userDrawn="1"/>
        </p:nvSpPr>
        <p:spPr bwMode="gray">
          <a:xfrm>
            <a:off x="3265488" y="6553200"/>
            <a:ext cx="2525712" cy="254000"/>
          </a:xfrm>
          <a:prstGeom prst="rect">
            <a:avLst/>
          </a:prstGeom>
          <a:noFill/>
          <a:ln w="9525" algn="ctr">
            <a:noFill/>
            <a:miter lim="800000"/>
            <a:headEnd/>
            <a:tailEnd/>
          </a:ln>
        </p:spPr>
        <p:txBody>
          <a:bodyPr wrap="none" lIns="45720" rIns="45720">
            <a:spAutoFit/>
          </a:bodyPr>
          <a:lstStyle/>
          <a:p>
            <a:pPr marL="169863" indent="-169863" eaLnBrk="1" fontAlgn="auto" hangingPunct="1">
              <a:spcBef>
                <a:spcPts val="0"/>
              </a:spcBef>
              <a:spcAft>
                <a:spcPts val="0"/>
              </a:spcAft>
              <a:buClr>
                <a:srgbClr val="FF8000"/>
              </a:buClr>
              <a:defRPr/>
            </a:pPr>
            <a:r>
              <a:rPr lang="en-US" sz="1050" b="1" i="1" dirty="0">
                <a:solidFill>
                  <a:srgbClr val="4B4B4B"/>
                </a:solidFill>
                <a:latin typeface="Arial"/>
                <a:cs typeface="+mn-cs"/>
              </a:rPr>
              <a:t>Confidential Draft Not for Distribution.</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752008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52233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16478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defRPr lang="en-US" sz="2000" kern="1200" dirty="0" smtClean="0">
                <a:solidFill>
                  <a:schemeClr val="tx1"/>
                </a:solidFill>
                <a:latin typeface="Arial" charset="0"/>
                <a:ea typeface="+mn-ea"/>
                <a:cs typeface="+mn-cs"/>
              </a:defRPr>
            </a:lvl2pPr>
            <a:lvl3pPr>
              <a:defRPr lang="en-US" sz="1800" kern="1200" dirty="0" smtClean="0">
                <a:solidFill>
                  <a:schemeClr val="tx1"/>
                </a:solidFill>
                <a:latin typeface="Arial" charset="0"/>
                <a:ea typeface="+mn-ea"/>
                <a:cs typeface="+mn-cs"/>
              </a:defRPr>
            </a:lvl3pPr>
            <a:lvl4pPr>
              <a:defRPr lang="en-US" sz="1600" kern="1200" dirty="0" smtClean="0">
                <a:solidFill>
                  <a:schemeClr val="tx1"/>
                </a:solidFill>
                <a:latin typeface="Arial" charset="0"/>
                <a:ea typeface="+mn-ea"/>
                <a:cs typeface="+mn-cs"/>
              </a:defRPr>
            </a:lvl4pPr>
            <a:lvl5pPr>
              <a:defRPr lang="en-US" sz="1400" kern="1200" dirty="0">
                <a:solidFill>
                  <a:schemeClr val="tx1"/>
                </a:solidFill>
                <a:latin typeface="Arial" charset="0"/>
                <a:ea typeface="+mn-ea"/>
                <a:cs typeface="+mn-cs"/>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11520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251789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4" name="Line 4">
            <a:extLst>
              <a:ext uri="{FF2B5EF4-FFF2-40B4-BE49-F238E27FC236}">
                <a16:creationId xmlns:a16="http://schemas.microsoft.com/office/drawing/2014/main" xmlns="" id="{CB167C69-6901-4132-80CF-6E866A5397D9}"/>
              </a:ext>
            </a:extLst>
          </p:cNvPr>
          <p:cNvSpPr>
            <a:spLocks noChangeShapeType="1"/>
          </p:cNvSpPr>
          <p:nvPr/>
        </p:nvSpPr>
        <p:spPr bwMode="auto">
          <a:xfrm>
            <a:off x="355600" y="43211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Box 8">
            <a:extLst>
              <a:ext uri="{FF2B5EF4-FFF2-40B4-BE49-F238E27FC236}">
                <a16:creationId xmlns:a16="http://schemas.microsoft.com/office/drawing/2014/main" xmlns="" id="{2802D73F-461B-4707-9882-9787C8CE07D4}"/>
              </a:ext>
            </a:extLst>
          </p:cNvPr>
          <p:cNvSpPr txBox="1">
            <a:spLocks noChangeArrowheads="1"/>
          </p:cNvSpPr>
          <p:nvPr userDrawn="1"/>
        </p:nvSpPr>
        <p:spPr bwMode="gray">
          <a:xfrm>
            <a:off x="5715000" y="2743200"/>
            <a:ext cx="297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169863" indent="-169863"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buClr>
                <a:srgbClr val="FF8000"/>
              </a:buClr>
              <a:defRPr/>
            </a:pPr>
            <a:r>
              <a:rPr lang="en-US" sz="1200" i="1">
                <a:solidFill>
                  <a:srgbClr val="FFFFFF"/>
                </a:solidFill>
              </a:rPr>
              <a:t>(Actual image used will be more </a:t>
            </a:r>
          </a:p>
          <a:p>
            <a:pPr algn="ctr" eaLnBrk="1" hangingPunct="1">
              <a:buClr>
                <a:srgbClr val="FF8000"/>
              </a:buClr>
              <a:defRPr/>
            </a:pPr>
            <a:r>
              <a:rPr lang="en-US" sz="1200" i="1">
                <a:solidFill>
                  <a:srgbClr val="FFFFFF"/>
                </a:solidFill>
              </a:rPr>
              <a:t>applicable to the webinar subject matter)</a:t>
            </a:r>
          </a:p>
        </p:txBody>
      </p:sp>
      <p:pic>
        <p:nvPicPr>
          <p:cNvPr id="6" name="Picture 9" descr="logo-plc-tm.PNG">
            <a:extLst>
              <a:ext uri="{FF2B5EF4-FFF2-40B4-BE49-F238E27FC236}">
                <a16:creationId xmlns:a16="http://schemas.microsoft.com/office/drawing/2014/main" xmlns="" id="{B19BDF87-EDFA-4F66-B133-670E308CEF7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6" name="Rectangle 2"/>
          <p:cNvSpPr>
            <a:spLocks noGrp="1" noChangeArrowheads="1"/>
          </p:cNvSpPr>
          <p:nvPr>
            <p:ph type="ctrTitle"/>
          </p:nvPr>
        </p:nvSpPr>
        <p:spPr>
          <a:xfrm>
            <a:off x="381000" y="762000"/>
            <a:ext cx="8382000" cy="1581150"/>
          </a:xfrm>
        </p:spPr>
        <p:txBody>
          <a:bodyPr/>
          <a:lstStyle>
            <a:lvl1pPr>
              <a:defRPr sz="3200">
                <a:solidFill>
                  <a:srgbClr val="FF8000"/>
                </a:solidFill>
              </a:defRPr>
            </a:lvl1pPr>
          </a:lstStyle>
          <a:p>
            <a:r>
              <a:rPr lang="en-US" dirty="0"/>
              <a:t>Click to edit Master title style</a:t>
            </a:r>
          </a:p>
        </p:txBody>
      </p:sp>
      <p:sp>
        <p:nvSpPr>
          <p:cNvPr id="16387" name="Rectangle 3"/>
          <p:cNvSpPr>
            <a:spLocks noGrp="1" noChangeArrowheads="1"/>
          </p:cNvSpPr>
          <p:nvPr>
            <p:ph type="subTitle" idx="1"/>
          </p:nvPr>
        </p:nvSpPr>
        <p:spPr>
          <a:xfrm>
            <a:off x="361950" y="4435475"/>
            <a:ext cx="8382000" cy="1279525"/>
          </a:xfrm>
        </p:spPr>
        <p:txBody>
          <a:bodyPr rIns="0"/>
          <a:lstStyle>
            <a:lvl1pPr marL="0" indent="0">
              <a:lnSpc>
                <a:spcPct val="90000"/>
              </a:lnSpc>
              <a:spcBef>
                <a:spcPct val="0"/>
              </a:spcBef>
              <a:buFontTx/>
              <a:buNone/>
              <a:defRPr sz="1800">
                <a:solidFill>
                  <a:srgbClr val="4B4B4B"/>
                </a:solidFill>
              </a:defRPr>
            </a:lvl1pPr>
          </a:lstStyle>
          <a:p>
            <a:r>
              <a:rPr lang="en-US" dirty="0"/>
              <a:t>Click to edit Master subtitle style</a:t>
            </a:r>
          </a:p>
        </p:txBody>
      </p:sp>
    </p:spTree>
    <p:extLst>
      <p:ext uri="{BB962C8B-B14F-4D97-AF65-F5344CB8AC3E}">
        <p14:creationId xmlns:p14="http://schemas.microsoft.com/office/powerpoint/2010/main" val="2188403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a:extLst>
              <a:ext uri="{FF2B5EF4-FFF2-40B4-BE49-F238E27FC236}">
                <a16:creationId xmlns:a16="http://schemas.microsoft.com/office/drawing/2014/main" xmlns="" id="{AB8D6848-C1D0-4BF5-B60D-EB91C8F0E662}"/>
              </a:ext>
            </a:extLst>
          </p:cNvPr>
          <p:cNvSpPr>
            <a:spLocks noChangeShapeType="1"/>
          </p:cNvSpPr>
          <p:nvPr/>
        </p:nvSpPr>
        <p:spPr bwMode="auto">
          <a:xfrm>
            <a:off x="355600" y="2060575"/>
            <a:ext cx="8410575" cy="0"/>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5" name="Picture 8" descr="logo-plc-tm.PNG">
            <a:extLst>
              <a:ext uri="{FF2B5EF4-FFF2-40B4-BE49-F238E27FC236}">
                <a16:creationId xmlns:a16="http://schemas.microsoft.com/office/drawing/2014/main" xmlns="" id="{06BD1833-E670-46E0-BFF7-C58C284828F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5780" name="Rectangle 4"/>
          <p:cNvSpPr>
            <a:spLocks noGrp="1" noChangeArrowheads="1"/>
          </p:cNvSpPr>
          <p:nvPr>
            <p:ph type="ctrTitle"/>
          </p:nvPr>
        </p:nvSpPr>
        <p:spPr>
          <a:xfrm>
            <a:off x="361950" y="292100"/>
            <a:ext cx="8382000" cy="1665288"/>
          </a:xfrm>
        </p:spPr>
        <p:txBody>
          <a:bodyPr/>
          <a:lstStyle>
            <a:lvl1pPr>
              <a:defRPr sz="4200"/>
            </a:lvl1pPr>
          </a:lstStyle>
          <a:p>
            <a:r>
              <a:rPr lang="en-US"/>
              <a:t>Click to edit Master title style</a:t>
            </a:r>
          </a:p>
        </p:txBody>
      </p:sp>
      <p:sp>
        <p:nvSpPr>
          <p:cNvPr id="715781" name="Rectangle 5"/>
          <p:cNvSpPr>
            <a:spLocks noGrp="1" noChangeArrowheads="1"/>
          </p:cNvSpPr>
          <p:nvPr>
            <p:ph type="subTitle" idx="1"/>
          </p:nvPr>
        </p:nvSpPr>
        <p:spPr>
          <a:xfrm>
            <a:off x="361950" y="2390775"/>
            <a:ext cx="8382000" cy="1800225"/>
          </a:xfrm>
        </p:spPr>
        <p:txBody>
          <a:bodyPr rIns="0"/>
          <a:lstStyle>
            <a:lvl1pPr>
              <a:spcBef>
                <a:spcPct val="0"/>
              </a:spcBef>
              <a:buNone/>
              <a:defRPr sz="1800"/>
            </a:lvl1pPr>
          </a:lstStyle>
          <a:p>
            <a:r>
              <a:rPr lang="en-US"/>
              <a:t>Click to edit Master subtitle style</a:t>
            </a:r>
            <a:endParaRPr lang="en-US" dirty="0"/>
          </a:p>
        </p:txBody>
      </p:sp>
    </p:spTree>
    <p:extLst>
      <p:ext uri="{BB962C8B-B14F-4D97-AF65-F5344CB8AC3E}">
        <p14:creationId xmlns:p14="http://schemas.microsoft.com/office/powerpoint/2010/main" val="23291938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defRPr lang="en-US" sz="2000" kern="1200" dirty="0" smtClean="0">
                <a:solidFill>
                  <a:schemeClr val="tx1"/>
                </a:solidFill>
                <a:latin typeface="Arial" charset="0"/>
                <a:ea typeface="+mn-ea"/>
                <a:cs typeface="+mn-cs"/>
              </a:defRPr>
            </a:lvl2pPr>
            <a:lvl3pPr>
              <a:defRPr lang="en-US" sz="1800" kern="1200" dirty="0" smtClean="0">
                <a:solidFill>
                  <a:schemeClr val="tx1"/>
                </a:solidFill>
                <a:latin typeface="Arial" charset="0"/>
                <a:ea typeface="+mn-ea"/>
                <a:cs typeface="+mn-cs"/>
              </a:defRPr>
            </a:lvl3pPr>
            <a:lvl4pPr>
              <a:defRPr lang="en-US" sz="1600" kern="1200" dirty="0" smtClean="0">
                <a:solidFill>
                  <a:schemeClr val="tx1"/>
                </a:solidFill>
                <a:latin typeface="Arial" charset="0"/>
                <a:ea typeface="+mn-ea"/>
                <a:cs typeface="+mn-cs"/>
              </a:defRPr>
            </a:lvl4pPr>
            <a:lvl5pPr>
              <a:defRPr lang="en-US" sz="1400" kern="1200" dirty="0">
                <a:solidFill>
                  <a:schemeClr val="tx1"/>
                </a:solidFill>
                <a:latin typeface="Arial" charset="0"/>
                <a:ea typeface="+mn-ea"/>
                <a:cs typeface="+mn-cs"/>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1249082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7">
            <a:extLst>
              <a:ext uri="{FF2B5EF4-FFF2-40B4-BE49-F238E27FC236}">
                <a16:creationId xmlns:a16="http://schemas.microsoft.com/office/drawing/2014/main" xmlns="" id="{88CE194D-BFBC-4AE7-A05A-7439D042375F}"/>
              </a:ext>
            </a:extLst>
          </p:cNvPr>
          <p:cNvSpPr>
            <a:spLocks noChangeArrowheads="1"/>
          </p:cNvSpPr>
          <p:nvPr userDrawn="1"/>
        </p:nvSpPr>
        <p:spPr bwMode="auto">
          <a:xfrm>
            <a:off x="381000" y="838200"/>
            <a:ext cx="8153400" cy="11430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solidFill>
                <a:srgbClr val="4B4B4B"/>
              </a:solidFill>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2051609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50900" y="1528763"/>
            <a:ext cx="3646488"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49788" y="1528763"/>
            <a:ext cx="3646487"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5605459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28594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xmlns="" id="{2690840B-74AB-4CD7-81A6-0E547F5CBE05}"/>
              </a:ext>
            </a:extLst>
          </p:cNvPr>
          <p:cNvSpPr>
            <a:spLocks noChangeArrowheads="1"/>
          </p:cNvSpPr>
          <p:nvPr userDrawn="1"/>
        </p:nvSpPr>
        <p:spPr bwMode="auto">
          <a:xfrm>
            <a:off x="304800" y="6172200"/>
            <a:ext cx="1981200" cy="6096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solidFill>
                <a:srgbClr val="4B4B4B"/>
              </a:solidFill>
            </a:endParaRPr>
          </a:p>
        </p:txBody>
      </p:sp>
      <p:sp>
        <p:nvSpPr>
          <p:cNvPr id="4" name="TextBox 3">
            <a:extLst>
              <a:ext uri="{FF2B5EF4-FFF2-40B4-BE49-F238E27FC236}">
                <a16:creationId xmlns:a16="http://schemas.microsoft.com/office/drawing/2014/main" xmlns="" id="{AD8A5983-E3A7-4827-B869-FA93B37A0E0C}"/>
              </a:ext>
            </a:extLst>
          </p:cNvPr>
          <p:cNvSpPr txBox="1"/>
          <p:nvPr userDrawn="1"/>
        </p:nvSpPr>
        <p:spPr bwMode="gray">
          <a:xfrm>
            <a:off x="3265488" y="6553200"/>
            <a:ext cx="2525712" cy="254000"/>
          </a:xfrm>
          <a:prstGeom prst="rect">
            <a:avLst/>
          </a:prstGeom>
          <a:noFill/>
          <a:ln w="9525" algn="ctr">
            <a:noFill/>
            <a:miter lim="800000"/>
            <a:headEnd/>
            <a:tailEnd/>
          </a:ln>
        </p:spPr>
        <p:txBody>
          <a:bodyPr wrap="none" lIns="45720" rIns="45720">
            <a:spAutoFit/>
          </a:bodyPr>
          <a:lstStyle/>
          <a:p>
            <a:pPr marL="169863" indent="-169863" eaLnBrk="1" fontAlgn="auto" hangingPunct="1">
              <a:spcBef>
                <a:spcPts val="0"/>
              </a:spcBef>
              <a:spcAft>
                <a:spcPts val="0"/>
              </a:spcAft>
              <a:buClr>
                <a:srgbClr val="FF8000"/>
              </a:buClr>
              <a:defRPr/>
            </a:pPr>
            <a:r>
              <a:rPr lang="en-US" sz="1050" b="1" i="1" dirty="0">
                <a:solidFill>
                  <a:srgbClr val="4B4B4B"/>
                </a:solidFill>
                <a:latin typeface="Arial"/>
                <a:cs typeface="Arial" charset="0"/>
              </a:rPr>
              <a:t>Confidential Draft Not for Distribution.</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776772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59646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49821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7">
            <a:extLst>
              <a:ext uri="{FF2B5EF4-FFF2-40B4-BE49-F238E27FC236}">
                <a16:creationId xmlns:a16="http://schemas.microsoft.com/office/drawing/2014/main" xmlns="" id="{7DA5C7DD-E584-4D55-8E44-79667B6948C8}"/>
              </a:ext>
            </a:extLst>
          </p:cNvPr>
          <p:cNvSpPr>
            <a:spLocks noChangeArrowheads="1"/>
          </p:cNvSpPr>
          <p:nvPr userDrawn="1"/>
        </p:nvSpPr>
        <p:spPr bwMode="auto">
          <a:xfrm>
            <a:off x="381000" y="838200"/>
            <a:ext cx="8153400" cy="11430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990292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201140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50900" y="1528763"/>
            <a:ext cx="3646488"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49788" y="1528763"/>
            <a:ext cx="3646487" cy="4570412"/>
          </a:xfrm>
        </p:spPr>
        <p:txBody>
          <a:bodyPr/>
          <a:lstStyle>
            <a:lvl1pPr marL="228600" indent="-228600" algn="l" rtl="0" fontAlgn="base">
              <a:spcBef>
                <a:spcPct val="50000"/>
              </a:spcBef>
              <a:spcAft>
                <a:spcPct val="0"/>
              </a:spcAft>
              <a:buClrTx/>
              <a:buFontTx/>
              <a:buChar char="•"/>
              <a:defRPr lang="en-US" sz="2000" kern="1200" dirty="0" smtClean="0">
                <a:solidFill>
                  <a:schemeClr val="tx1"/>
                </a:solidFill>
                <a:latin typeface="Arial" charset="0"/>
                <a:ea typeface="+mn-ea"/>
                <a:cs typeface="+mn-cs"/>
              </a:defRPr>
            </a:lvl1pPr>
            <a:lvl2pPr>
              <a:defRPr lang="en-US" sz="1800" kern="1200" dirty="0" smtClean="0">
                <a:solidFill>
                  <a:schemeClr val="tx1"/>
                </a:solidFill>
                <a:latin typeface="Arial" charset="0"/>
                <a:ea typeface="+mn-ea"/>
                <a:cs typeface="+mn-cs"/>
              </a:defRPr>
            </a:lvl2pPr>
            <a:lvl3pPr>
              <a:defRPr lang="en-US" sz="1600" kern="1200" dirty="0" smtClean="0">
                <a:solidFill>
                  <a:schemeClr val="tx1"/>
                </a:solidFill>
                <a:latin typeface="Arial" charset="0"/>
                <a:ea typeface="+mn-ea"/>
                <a:cs typeface="+mn-cs"/>
              </a:defRPr>
            </a:lvl3pPr>
            <a:lvl4pPr>
              <a:defRPr lang="en-US" sz="1400" kern="1200" dirty="0" smtClean="0">
                <a:solidFill>
                  <a:schemeClr val="tx1"/>
                </a:solidFill>
                <a:latin typeface="Arial" charset="0"/>
                <a:ea typeface="+mn-ea"/>
                <a:cs typeface="+mn-cs"/>
              </a:defRPr>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379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848765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xmlns="" id="{6ACA74CD-2671-458A-852D-7C967686E44F}"/>
              </a:ext>
            </a:extLst>
          </p:cNvPr>
          <p:cNvSpPr>
            <a:spLocks noChangeArrowheads="1"/>
          </p:cNvSpPr>
          <p:nvPr userDrawn="1"/>
        </p:nvSpPr>
        <p:spPr bwMode="auto">
          <a:xfrm>
            <a:off x="304800" y="6172200"/>
            <a:ext cx="1981200" cy="609600"/>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1200">
              <a:solidFill>
                <a:srgbClr val="4B4B4B"/>
              </a:solidFill>
            </a:endParaRPr>
          </a:p>
        </p:txBody>
      </p:sp>
      <p:sp>
        <p:nvSpPr>
          <p:cNvPr id="4" name="TextBox 3">
            <a:extLst>
              <a:ext uri="{FF2B5EF4-FFF2-40B4-BE49-F238E27FC236}">
                <a16:creationId xmlns:a16="http://schemas.microsoft.com/office/drawing/2014/main" xmlns="" id="{2BCE006C-5E9E-40D1-9BD1-B5E8B040C0B7}"/>
              </a:ext>
            </a:extLst>
          </p:cNvPr>
          <p:cNvSpPr txBox="1"/>
          <p:nvPr userDrawn="1"/>
        </p:nvSpPr>
        <p:spPr bwMode="gray">
          <a:xfrm>
            <a:off x="3265488" y="6553200"/>
            <a:ext cx="2525712" cy="254000"/>
          </a:xfrm>
          <a:prstGeom prst="rect">
            <a:avLst/>
          </a:prstGeom>
          <a:noFill/>
          <a:ln w="9525" algn="ctr">
            <a:noFill/>
            <a:miter lim="800000"/>
            <a:headEnd/>
            <a:tailEnd/>
          </a:ln>
        </p:spPr>
        <p:txBody>
          <a:bodyPr wrap="none" lIns="45720" rIns="45720">
            <a:spAutoFit/>
          </a:bodyPr>
          <a:lstStyle/>
          <a:p>
            <a:pPr marL="169863" indent="-169863" eaLnBrk="1" fontAlgn="auto" hangingPunct="1">
              <a:spcBef>
                <a:spcPts val="0"/>
              </a:spcBef>
              <a:spcAft>
                <a:spcPts val="0"/>
              </a:spcAft>
              <a:buClr>
                <a:srgbClr val="FF8000"/>
              </a:buClr>
              <a:defRPr/>
            </a:pPr>
            <a:r>
              <a:rPr lang="en-US" sz="1050" b="1" i="1" dirty="0">
                <a:solidFill>
                  <a:srgbClr val="4B4B4B"/>
                </a:solidFill>
                <a:latin typeface="+mn-lt"/>
                <a:cs typeface="+mn-cs"/>
              </a:rPr>
              <a:t>Confidential Draft Not for Distribution.</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49514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8922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117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1.pn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1.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theme" Target="../theme/theme4.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1026" name="Rectangle 5">
            <a:extLst>
              <a:ext uri="{FF2B5EF4-FFF2-40B4-BE49-F238E27FC236}">
                <a16:creationId xmlns:a16="http://schemas.microsoft.com/office/drawing/2014/main" xmlns="" id="{B95CE137-38E9-4767-919D-CA80D5EF5FCE}"/>
              </a:ext>
            </a:extLst>
          </p:cNvPr>
          <p:cNvSpPr>
            <a:spLocks noGrp="1" noChangeArrowheads="1"/>
          </p:cNvSpPr>
          <p:nvPr>
            <p:ph type="title"/>
          </p:nvPr>
        </p:nvSpPr>
        <p:spPr bwMode="auto">
          <a:xfrm>
            <a:off x="850900" y="457200"/>
            <a:ext cx="744537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p>
        </p:txBody>
      </p:sp>
      <p:sp>
        <p:nvSpPr>
          <p:cNvPr id="1027" name="Rectangle 6">
            <a:extLst>
              <a:ext uri="{FF2B5EF4-FFF2-40B4-BE49-F238E27FC236}">
                <a16:creationId xmlns:a16="http://schemas.microsoft.com/office/drawing/2014/main" xmlns="" id="{4828065C-7E0E-42B6-A7DC-3A53ED6E5700}"/>
              </a:ext>
            </a:extLst>
          </p:cNvPr>
          <p:cNvSpPr>
            <a:spLocks noGrp="1" noChangeArrowheads="1"/>
          </p:cNvSpPr>
          <p:nvPr>
            <p:ph type="body" idx="1"/>
          </p:nvPr>
        </p:nvSpPr>
        <p:spPr bwMode="auto">
          <a:xfrm>
            <a:off x="850900" y="1528763"/>
            <a:ext cx="7445375" cy="45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8288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8" name="Line 7">
            <a:extLst>
              <a:ext uri="{FF2B5EF4-FFF2-40B4-BE49-F238E27FC236}">
                <a16:creationId xmlns:a16="http://schemas.microsoft.com/office/drawing/2014/main" xmlns="" id="{1E048865-D081-4601-B243-EEA38DDA9F4B}"/>
              </a:ext>
            </a:extLst>
          </p:cNvPr>
          <p:cNvSpPr>
            <a:spLocks noChangeShapeType="1"/>
          </p:cNvSpPr>
          <p:nvPr/>
        </p:nvSpPr>
        <p:spPr bwMode="auto">
          <a:xfrm>
            <a:off x="850900" y="1371600"/>
            <a:ext cx="7445375" cy="1588"/>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029" name="Rectangle 8">
            <a:extLst>
              <a:ext uri="{FF2B5EF4-FFF2-40B4-BE49-F238E27FC236}">
                <a16:creationId xmlns:a16="http://schemas.microsoft.com/office/drawing/2014/main" xmlns="" id="{05655F41-F446-41F0-9D19-C202D2573EE2}"/>
              </a:ext>
            </a:extLst>
          </p:cNvPr>
          <p:cNvSpPr>
            <a:spLocks noChangeArrowheads="1"/>
          </p:cNvSpPr>
          <p:nvPr/>
        </p:nvSpPr>
        <p:spPr bwMode="gray">
          <a:xfrm>
            <a:off x="8686800" y="6629400"/>
            <a:ext cx="4572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buFont typeface="Arial" panose="020B0604020202020204" pitchFamily="34" charset="0"/>
              <a:buNone/>
            </a:pPr>
            <a:fld id="{482B79AF-A89C-4D35-A688-A5A2158CAF26}" type="slidenum">
              <a:rPr lang="en-US" altLang="en-US" sz="800" b="1">
                <a:solidFill>
                  <a:srgbClr val="4B4B4B"/>
                </a:solidFill>
              </a:rPr>
              <a:pPr algn="ctr">
                <a:buFont typeface="Arial" panose="020B0604020202020204" pitchFamily="34" charset="0"/>
                <a:buNone/>
              </a:pPr>
              <a:t>‹#›</a:t>
            </a:fld>
            <a:endParaRPr lang="en-US" altLang="en-US" sz="800" b="1">
              <a:solidFill>
                <a:srgbClr val="4B4B4B"/>
              </a:solidFill>
            </a:endParaRPr>
          </a:p>
        </p:txBody>
      </p:sp>
      <p:pic>
        <p:nvPicPr>
          <p:cNvPr id="1030" name="Picture 6" descr="logo-plc-tm.PNG">
            <a:extLst>
              <a:ext uri="{FF2B5EF4-FFF2-40B4-BE49-F238E27FC236}">
                <a16:creationId xmlns:a16="http://schemas.microsoft.com/office/drawing/2014/main" xmlns="" id="{D7C73F1F-5397-4DCD-8E11-6B748C8C4833}"/>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594" r:id="rId1"/>
    <p:sldLayoutId id="2147485595" r:id="rId2"/>
    <p:sldLayoutId id="2147485569" r:id="rId3"/>
    <p:sldLayoutId id="2147485596" r:id="rId4"/>
    <p:sldLayoutId id="2147485570" r:id="rId5"/>
    <p:sldLayoutId id="2147485571" r:id="rId6"/>
    <p:sldLayoutId id="2147485597" r:id="rId7"/>
    <p:sldLayoutId id="2147485572" r:id="rId8"/>
    <p:sldLayoutId id="2147485573" r:id="rId9"/>
    <p:sldLayoutId id="2147485574" r:id="rId10"/>
  </p:sldLayoutIdLst>
  <p:txStyles>
    <p:titleStyle>
      <a:lvl1pPr algn="l" rtl="0" eaLnBrk="0" fontAlgn="base" hangingPunct="0">
        <a:lnSpc>
          <a:spcPct val="90000"/>
        </a:lnSpc>
        <a:spcBef>
          <a:spcPct val="0"/>
        </a:spcBef>
        <a:spcAft>
          <a:spcPct val="0"/>
        </a:spcAft>
        <a:defRPr sz="2800">
          <a:solidFill>
            <a:schemeClr val="tx2"/>
          </a:solidFill>
          <a:latin typeface="+mj-lt"/>
          <a:ea typeface="+mj-ea"/>
          <a:cs typeface="+mj-cs"/>
        </a:defRPr>
      </a:lvl1pPr>
      <a:lvl2pPr algn="l" rtl="0" eaLnBrk="0" fontAlgn="base" hangingPunct="0">
        <a:lnSpc>
          <a:spcPct val="90000"/>
        </a:lnSpc>
        <a:spcBef>
          <a:spcPct val="0"/>
        </a:spcBef>
        <a:spcAft>
          <a:spcPct val="0"/>
        </a:spcAft>
        <a:defRPr sz="2800">
          <a:solidFill>
            <a:schemeClr val="tx2"/>
          </a:solidFill>
          <a:latin typeface="Arial" charset="0"/>
        </a:defRPr>
      </a:lvl2pPr>
      <a:lvl3pPr algn="l" rtl="0" eaLnBrk="0" fontAlgn="base" hangingPunct="0">
        <a:lnSpc>
          <a:spcPct val="90000"/>
        </a:lnSpc>
        <a:spcBef>
          <a:spcPct val="0"/>
        </a:spcBef>
        <a:spcAft>
          <a:spcPct val="0"/>
        </a:spcAft>
        <a:defRPr sz="2800">
          <a:solidFill>
            <a:schemeClr val="tx2"/>
          </a:solidFill>
          <a:latin typeface="Arial" charset="0"/>
        </a:defRPr>
      </a:lvl3pPr>
      <a:lvl4pPr algn="l" rtl="0" eaLnBrk="0" fontAlgn="base" hangingPunct="0">
        <a:lnSpc>
          <a:spcPct val="90000"/>
        </a:lnSpc>
        <a:spcBef>
          <a:spcPct val="0"/>
        </a:spcBef>
        <a:spcAft>
          <a:spcPct val="0"/>
        </a:spcAft>
        <a:defRPr sz="2800">
          <a:solidFill>
            <a:schemeClr val="tx2"/>
          </a:solidFill>
          <a:latin typeface="Arial" charset="0"/>
        </a:defRPr>
      </a:lvl4pPr>
      <a:lvl5pPr algn="l" rtl="0" eaLnBrk="0" fontAlgn="base" hangingPunct="0">
        <a:lnSpc>
          <a:spcPct val="90000"/>
        </a:lnSpc>
        <a:spcBef>
          <a:spcPct val="0"/>
        </a:spcBef>
        <a:spcAft>
          <a:spcPct val="0"/>
        </a:spcAft>
        <a:defRPr sz="2800">
          <a:solidFill>
            <a:schemeClr val="tx2"/>
          </a:solidFill>
          <a:latin typeface="Arial" charset="0"/>
        </a:defRPr>
      </a:lvl5pPr>
      <a:lvl6pPr marL="457200" algn="l" rtl="0" eaLnBrk="1" fontAlgn="base" hangingPunct="1">
        <a:lnSpc>
          <a:spcPct val="90000"/>
        </a:lnSpc>
        <a:spcBef>
          <a:spcPct val="0"/>
        </a:spcBef>
        <a:spcAft>
          <a:spcPct val="0"/>
        </a:spcAft>
        <a:defRPr sz="2800">
          <a:solidFill>
            <a:schemeClr val="tx2"/>
          </a:solidFill>
          <a:latin typeface="Arial" charset="0"/>
        </a:defRPr>
      </a:lvl6pPr>
      <a:lvl7pPr marL="914400" algn="l" rtl="0" eaLnBrk="1" fontAlgn="base" hangingPunct="1">
        <a:lnSpc>
          <a:spcPct val="90000"/>
        </a:lnSpc>
        <a:spcBef>
          <a:spcPct val="0"/>
        </a:spcBef>
        <a:spcAft>
          <a:spcPct val="0"/>
        </a:spcAft>
        <a:defRPr sz="2800">
          <a:solidFill>
            <a:schemeClr val="tx2"/>
          </a:solidFill>
          <a:latin typeface="Arial" charset="0"/>
        </a:defRPr>
      </a:lvl7pPr>
      <a:lvl8pPr marL="1371600" algn="l" rtl="0" eaLnBrk="1" fontAlgn="base" hangingPunct="1">
        <a:lnSpc>
          <a:spcPct val="90000"/>
        </a:lnSpc>
        <a:spcBef>
          <a:spcPct val="0"/>
        </a:spcBef>
        <a:spcAft>
          <a:spcPct val="0"/>
        </a:spcAft>
        <a:defRPr sz="2800">
          <a:solidFill>
            <a:schemeClr val="tx2"/>
          </a:solidFill>
          <a:latin typeface="Arial" charset="0"/>
        </a:defRPr>
      </a:lvl8pPr>
      <a:lvl9pPr marL="1828800" algn="l" rtl="0" eaLnBrk="1" fontAlgn="base" hangingPunct="1">
        <a:lnSpc>
          <a:spcPct val="90000"/>
        </a:lnSpc>
        <a:spcBef>
          <a:spcPct val="0"/>
        </a:spcBef>
        <a:spcAft>
          <a:spcPct val="0"/>
        </a:spcAft>
        <a:defRPr sz="2800">
          <a:solidFill>
            <a:schemeClr val="tx2"/>
          </a:solidFill>
          <a:latin typeface="Arial" charset="0"/>
        </a:defRPr>
      </a:lvl9pPr>
    </p:titleStyle>
    <p:bodyStyle>
      <a:lvl1pPr marL="228600" indent="-228600" algn="l" rtl="0" eaLnBrk="0" fontAlgn="base" hangingPunct="0">
        <a:spcBef>
          <a:spcPct val="50000"/>
        </a:spcBef>
        <a:spcAft>
          <a:spcPct val="0"/>
        </a:spcAft>
        <a:buChar char="•"/>
        <a:defRPr lang="en-US" sz="2400" kern="1200" dirty="0">
          <a:solidFill>
            <a:schemeClr val="tx1"/>
          </a:solidFill>
          <a:latin typeface="Arial" charset="0"/>
          <a:ea typeface="+mn-ea"/>
          <a:cs typeface="+mn-cs"/>
        </a:defRPr>
      </a:lvl1pPr>
      <a:lvl2pPr marL="682625" indent="-217488" algn="l" rtl="0" eaLnBrk="0" fontAlgn="base" hangingPunct="0">
        <a:spcBef>
          <a:spcPct val="50000"/>
        </a:spcBef>
        <a:spcAft>
          <a:spcPct val="0"/>
        </a:spcAft>
        <a:buChar char="•"/>
        <a:defRPr lang="en-US" sz="2000" kern="1200" dirty="0">
          <a:solidFill>
            <a:schemeClr val="tx1"/>
          </a:solidFill>
          <a:latin typeface="Arial" charset="0"/>
          <a:ea typeface="+mn-ea"/>
          <a:cs typeface="+mn-cs"/>
        </a:defRPr>
      </a:lvl2pPr>
      <a:lvl3pPr marL="1262063" indent="-231775" algn="l" rtl="0" eaLnBrk="0" fontAlgn="base" hangingPunct="0">
        <a:spcBef>
          <a:spcPct val="30000"/>
        </a:spcBef>
        <a:spcAft>
          <a:spcPct val="0"/>
        </a:spcAft>
        <a:buFont typeface="Courier New" panose="02070309020205020404" pitchFamily="49" charset="0"/>
        <a:buChar char="o"/>
        <a:defRPr lang="en-US" kern="1200" dirty="0">
          <a:solidFill>
            <a:schemeClr val="tx1"/>
          </a:solidFill>
          <a:latin typeface="Arial" charset="0"/>
          <a:ea typeface="+mn-ea"/>
          <a:cs typeface="+mn-cs"/>
        </a:defRPr>
      </a:lvl3pPr>
      <a:lvl4pPr marL="852488" indent="-280988" algn="l" rtl="0" eaLnBrk="0" fontAlgn="base" hangingPunct="0">
        <a:spcBef>
          <a:spcPct val="25000"/>
        </a:spcBef>
        <a:spcAft>
          <a:spcPct val="0"/>
        </a:spcAft>
        <a:buChar char="•"/>
        <a:defRPr lang="en-US" sz="1600" kern="1200" dirty="0">
          <a:solidFill>
            <a:schemeClr val="tx1"/>
          </a:solidFill>
          <a:latin typeface="Arial" charset="0"/>
          <a:ea typeface="+mn-ea"/>
          <a:cs typeface="+mn-cs"/>
        </a:defRPr>
      </a:lvl4pPr>
      <a:lvl5pPr marL="1135063" indent="-280988" algn="l" rtl="0" eaLnBrk="0" fontAlgn="base" hangingPunct="0">
        <a:spcBef>
          <a:spcPct val="20000"/>
        </a:spcBef>
        <a:spcAft>
          <a:spcPct val="20000"/>
        </a:spcAft>
        <a:buFont typeface="Arial" panose="020B0604020202020204" pitchFamily="34" charset="0"/>
        <a:buChar char="–"/>
        <a:defRPr lang="en-US" sz="1400" kern="1200" dirty="0">
          <a:solidFill>
            <a:schemeClr val="tx1"/>
          </a:solidFill>
          <a:latin typeface="Arial" charset="0"/>
          <a:ea typeface="+mn-ea"/>
          <a:cs typeface="+mn-cs"/>
        </a:defRPr>
      </a:lvl5pPr>
      <a:lvl6pPr marL="1592263" indent="-280988" algn="l" rtl="0" eaLnBrk="1" fontAlgn="base" hangingPunct="1">
        <a:spcBef>
          <a:spcPct val="20000"/>
        </a:spcBef>
        <a:spcAft>
          <a:spcPct val="20000"/>
        </a:spcAft>
        <a:buFont typeface="Arial" charset="0"/>
        <a:buChar char="–"/>
        <a:defRPr sz="1600">
          <a:solidFill>
            <a:schemeClr val="tx1"/>
          </a:solidFill>
          <a:latin typeface="+mn-lt"/>
        </a:defRPr>
      </a:lvl6pPr>
      <a:lvl7pPr marL="2049463" indent="-280988" algn="l" rtl="0" eaLnBrk="1" fontAlgn="base" hangingPunct="1">
        <a:spcBef>
          <a:spcPct val="20000"/>
        </a:spcBef>
        <a:spcAft>
          <a:spcPct val="20000"/>
        </a:spcAft>
        <a:buFont typeface="Arial" charset="0"/>
        <a:buChar char="–"/>
        <a:defRPr sz="1600">
          <a:solidFill>
            <a:schemeClr val="tx1"/>
          </a:solidFill>
          <a:latin typeface="+mn-lt"/>
        </a:defRPr>
      </a:lvl7pPr>
      <a:lvl8pPr marL="2506663" indent="-280988" algn="l" rtl="0" eaLnBrk="1" fontAlgn="base" hangingPunct="1">
        <a:spcBef>
          <a:spcPct val="20000"/>
        </a:spcBef>
        <a:spcAft>
          <a:spcPct val="20000"/>
        </a:spcAft>
        <a:buFont typeface="Arial" charset="0"/>
        <a:buChar char="–"/>
        <a:defRPr sz="1600">
          <a:solidFill>
            <a:schemeClr val="tx1"/>
          </a:solidFill>
          <a:latin typeface="+mn-lt"/>
        </a:defRPr>
      </a:lvl8pPr>
      <a:lvl9pPr marL="2963863" indent="-280988" algn="l" rtl="0" eaLnBrk="1" fontAlgn="base" hangingPunct="1">
        <a:spcBef>
          <a:spcPct val="20000"/>
        </a:spcBef>
        <a:spcAft>
          <a:spcPct val="2000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xmlns="" id="{A40C1E4C-F814-4B7A-80CE-D224E020E4E1}"/>
              </a:ext>
            </a:extLst>
          </p:cNvPr>
          <p:cNvSpPr>
            <a:spLocks noGrp="1" noChangeArrowheads="1"/>
          </p:cNvSpPr>
          <p:nvPr>
            <p:ph type="title"/>
          </p:nvPr>
        </p:nvSpPr>
        <p:spPr bwMode="auto">
          <a:xfrm>
            <a:off x="850900" y="457200"/>
            <a:ext cx="744537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p>
        </p:txBody>
      </p:sp>
      <p:sp>
        <p:nvSpPr>
          <p:cNvPr id="2051" name="Rectangle 6">
            <a:extLst>
              <a:ext uri="{FF2B5EF4-FFF2-40B4-BE49-F238E27FC236}">
                <a16:creationId xmlns:a16="http://schemas.microsoft.com/office/drawing/2014/main" xmlns="" id="{F8053F29-53C3-4045-A4FB-82A9902AD119}"/>
              </a:ext>
            </a:extLst>
          </p:cNvPr>
          <p:cNvSpPr>
            <a:spLocks noGrp="1" noChangeArrowheads="1"/>
          </p:cNvSpPr>
          <p:nvPr>
            <p:ph type="body" idx="1"/>
          </p:nvPr>
        </p:nvSpPr>
        <p:spPr bwMode="auto">
          <a:xfrm>
            <a:off x="850900" y="1528763"/>
            <a:ext cx="7445375" cy="45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8288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2052" name="Line 7">
            <a:extLst>
              <a:ext uri="{FF2B5EF4-FFF2-40B4-BE49-F238E27FC236}">
                <a16:creationId xmlns:a16="http://schemas.microsoft.com/office/drawing/2014/main" xmlns="" id="{35E8CDD5-5ED0-4C94-BF4F-7C0D28B1D960}"/>
              </a:ext>
            </a:extLst>
          </p:cNvPr>
          <p:cNvSpPr>
            <a:spLocks noChangeShapeType="1"/>
          </p:cNvSpPr>
          <p:nvPr/>
        </p:nvSpPr>
        <p:spPr bwMode="auto">
          <a:xfrm>
            <a:off x="850900" y="1371600"/>
            <a:ext cx="7445375" cy="1588"/>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3" name="Rectangle 8">
            <a:extLst>
              <a:ext uri="{FF2B5EF4-FFF2-40B4-BE49-F238E27FC236}">
                <a16:creationId xmlns:a16="http://schemas.microsoft.com/office/drawing/2014/main" xmlns="" id="{77AC0F63-322A-44AE-A704-B9084115B52B}"/>
              </a:ext>
            </a:extLst>
          </p:cNvPr>
          <p:cNvSpPr>
            <a:spLocks noChangeArrowheads="1"/>
          </p:cNvSpPr>
          <p:nvPr/>
        </p:nvSpPr>
        <p:spPr bwMode="gray">
          <a:xfrm>
            <a:off x="8686800" y="6629400"/>
            <a:ext cx="4572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buFont typeface="Arial" panose="020B0604020202020204" pitchFamily="34" charset="0"/>
              <a:buNone/>
            </a:pPr>
            <a:fld id="{E8164491-743E-4EC6-A416-528584673DFE}" type="slidenum">
              <a:rPr lang="en-US" altLang="en-US" sz="800" b="1">
                <a:solidFill>
                  <a:srgbClr val="4B4B4B"/>
                </a:solidFill>
              </a:rPr>
              <a:pPr algn="ctr">
                <a:buFont typeface="Arial" panose="020B0604020202020204" pitchFamily="34" charset="0"/>
                <a:buNone/>
              </a:pPr>
              <a:t>‹#›</a:t>
            </a:fld>
            <a:endParaRPr lang="en-US" altLang="en-US" sz="800" b="1">
              <a:solidFill>
                <a:srgbClr val="4B4B4B"/>
              </a:solidFill>
            </a:endParaRPr>
          </a:p>
        </p:txBody>
      </p:sp>
      <p:pic>
        <p:nvPicPr>
          <p:cNvPr id="2054" name="Picture 6" descr="logo-plc-tm.PNG">
            <a:extLst>
              <a:ext uri="{FF2B5EF4-FFF2-40B4-BE49-F238E27FC236}">
                <a16:creationId xmlns:a16="http://schemas.microsoft.com/office/drawing/2014/main" xmlns="" id="{F1E747DA-69EE-44AC-88A5-36B9E07D2128}"/>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598" r:id="rId1"/>
    <p:sldLayoutId id="2147485599" r:id="rId2"/>
    <p:sldLayoutId id="2147485575" r:id="rId3"/>
    <p:sldLayoutId id="2147485576" r:id="rId4"/>
    <p:sldLayoutId id="2147485577" r:id="rId5"/>
    <p:sldLayoutId id="2147485578" r:id="rId6"/>
    <p:sldLayoutId id="2147485600" r:id="rId7"/>
    <p:sldLayoutId id="2147485579" r:id="rId8"/>
    <p:sldLayoutId id="2147485580" r:id="rId9"/>
    <p:sldLayoutId id="2147485581" r:id="rId10"/>
  </p:sldLayoutIdLst>
  <p:txStyles>
    <p:titleStyle>
      <a:lvl1pPr algn="l" rtl="0" eaLnBrk="0" fontAlgn="base" hangingPunct="0">
        <a:lnSpc>
          <a:spcPct val="90000"/>
        </a:lnSpc>
        <a:spcBef>
          <a:spcPct val="0"/>
        </a:spcBef>
        <a:spcAft>
          <a:spcPct val="0"/>
        </a:spcAft>
        <a:defRPr sz="2800">
          <a:solidFill>
            <a:schemeClr val="tx2"/>
          </a:solidFill>
          <a:latin typeface="+mj-lt"/>
          <a:ea typeface="+mj-ea"/>
          <a:cs typeface="+mj-cs"/>
        </a:defRPr>
      </a:lvl1pPr>
      <a:lvl2pPr algn="l" rtl="0" eaLnBrk="0" fontAlgn="base" hangingPunct="0">
        <a:lnSpc>
          <a:spcPct val="90000"/>
        </a:lnSpc>
        <a:spcBef>
          <a:spcPct val="0"/>
        </a:spcBef>
        <a:spcAft>
          <a:spcPct val="0"/>
        </a:spcAft>
        <a:defRPr sz="2800">
          <a:solidFill>
            <a:schemeClr val="tx2"/>
          </a:solidFill>
          <a:latin typeface="Arial" charset="0"/>
        </a:defRPr>
      </a:lvl2pPr>
      <a:lvl3pPr algn="l" rtl="0" eaLnBrk="0" fontAlgn="base" hangingPunct="0">
        <a:lnSpc>
          <a:spcPct val="90000"/>
        </a:lnSpc>
        <a:spcBef>
          <a:spcPct val="0"/>
        </a:spcBef>
        <a:spcAft>
          <a:spcPct val="0"/>
        </a:spcAft>
        <a:defRPr sz="2800">
          <a:solidFill>
            <a:schemeClr val="tx2"/>
          </a:solidFill>
          <a:latin typeface="Arial" charset="0"/>
        </a:defRPr>
      </a:lvl3pPr>
      <a:lvl4pPr algn="l" rtl="0" eaLnBrk="0" fontAlgn="base" hangingPunct="0">
        <a:lnSpc>
          <a:spcPct val="90000"/>
        </a:lnSpc>
        <a:spcBef>
          <a:spcPct val="0"/>
        </a:spcBef>
        <a:spcAft>
          <a:spcPct val="0"/>
        </a:spcAft>
        <a:defRPr sz="2800">
          <a:solidFill>
            <a:schemeClr val="tx2"/>
          </a:solidFill>
          <a:latin typeface="Arial" charset="0"/>
        </a:defRPr>
      </a:lvl4pPr>
      <a:lvl5pPr algn="l" rtl="0" eaLnBrk="0" fontAlgn="base" hangingPunct="0">
        <a:lnSpc>
          <a:spcPct val="90000"/>
        </a:lnSpc>
        <a:spcBef>
          <a:spcPct val="0"/>
        </a:spcBef>
        <a:spcAft>
          <a:spcPct val="0"/>
        </a:spcAft>
        <a:defRPr sz="2800">
          <a:solidFill>
            <a:schemeClr val="tx2"/>
          </a:solidFill>
          <a:latin typeface="Arial" charset="0"/>
        </a:defRPr>
      </a:lvl5pPr>
      <a:lvl6pPr marL="457200" algn="l" rtl="0" eaLnBrk="1" fontAlgn="base" hangingPunct="1">
        <a:lnSpc>
          <a:spcPct val="90000"/>
        </a:lnSpc>
        <a:spcBef>
          <a:spcPct val="0"/>
        </a:spcBef>
        <a:spcAft>
          <a:spcPct val="0"/>
        </a:spcAft>
        <a:defRPr sz="2800">
          <a:solidFill>
            <a:schemeClr val="tx2"/>
          </a:solidFill>
          <a:latin typeface="Arial" charset="0"/>
        </a:defRPr>
      </a:lvl6pPr>
      <a:lvl7pPr marL="914400" algn="l" rtl="0" eaLnBrk="1" fontAlgn="base" hangingPunct="1">
        <a:lnSpc>
          <a:spcPct val="90000"/>
        </a:lnSpc>
        <a:spcBef>
          <a:spcPct val="0"/>
        </a:spcBef>
        <a:spcAft>
          <a:spcPct val="0"/>
        </a:spcAft>
        <a:defRPr sz="2800">
          <a:solidFill>
            <a:schemeClr val="tx2"/>
          </a:solidFill>
          <a:latin typeface="Arial" charset="0"/>
        </a:defRPr>
      </a:lvl7pPr>
      <a:lvl8pPr marL="1371600" algn="l" rtl="0" eaLnBrk="1" fontAlgn="base" hangingPunct="1">
        <a:lnSpc>
          <a:spcPct val="90000"/>
        </a:lnSpc>
        <a:spcBef>
          <a:spcPct val="0"/>
        </a:spcBef>
        <a:spcAft>
          <a:spcPct val="0"/>
        </a:spcAft>
        <a:defRPr sz="2800">
          <a:solidFill>
            <a:schemeClr val="tx2"/>
          </a:solidFill>
          <a:latin typeface="Arial" charset="0"/>
        </a:defRPr>
      </a:lvl8pPr>
      <a:lvl9pPr marL="1828800" algn="l" rtl="0" eaLnBrk="1" fontAlgn="base" hangingPunct="1">
        <a:lnSpc>
          <a:spcPct val="90000"/>
        </a:lnSpc>
        <a:spcBef>
          <a:spcPct val="0"/>
        </a:spcBef>
        <a:spcAft>
          <a:spcPct val="0"/>
        </a:spcAft>
        <a:defRPr sz="2800">
          <a:solidFill>
            <a:schemeClr val="tx2"/>
          </a:solidFill>
          <a:latin typeface="Arial" charset="0"/>
        </a:defRPr>
      </a:lvl9pPr>
    </p:titleStyle>
    <p:bodyStyle>
      <a:lvl1pPr marL="228600" indent="-228600" algn="l" rtl="0" eaLnBrk="0" fontAlgn="base" hangingPunct="0">
        <a:spcBef>
          <a:spcPct val="50000"/>
        </a:spcBef>
        <a:spcAft>
          <a:spcPct val="0"/>
        </a:spcAft>
        <a:buChar char="•"/>
        <a:defRPr lang="en-US" sz="2400" kern="1200" dirty="0">
          <a:solidFill>
            <a:schemeClr val="tx1"/>
          </a:solidFill>
          <a:latin typeface="Arial" charset="0"/>
          <a:ea typeface="+mn-ea"/>
          <a:cs typeface="+mn-cs"/>
        </a:defRPr>
      </a:lvl1pPr>
      <a:lvl2pPr marL="682625" indent="-217488" algn="l" rtl="0" eaLnBrk="0" fontAlgn="base" hangingPunct="0">
        <a:spcBef>
          <a:spcPct val="50000"/>
        </a:spcBef>
        <a:spcAft>
          <a:spcPct val="0"/>
        </a:spcAft>
        <a:buChar char="•"/>
        <a:defRPr lang="en-US" sz="2000" kern="1200" dirty="0">
          <a:solidFill>
            <a:schemeClr val="tx1"/>
          </a:solidFill>
          <a:latin typeface="Arial" charset="0"/>
          <a:ea typeface="+mn-ea"/>
          <a:cs typeface="+mn-cs"/>
        </a:defRPr>
      </a:lvl2pPr>
      <a:lvl3pPr marL="1262063" indent="-231775" algn="l" rtl="0" eaLnBrk="0" fontAlgn="base" hangingPunct="0">
        <a:spcBef>
          <a:spcPct val="30000"/>
        </a:spcBef>
        <a:spcAft>
          <a:spcPct val="0"/>
        </a:spcAft>
        <a:buFont typeface="Courier New" panose="02070309020205020404" pitchFamily="49" charset="0"/>
        <a:buChar char="o"/>
        <a:defRPr lang="en-US" kern="1200" dirty="0">
          <a:solidFill>
            <a:schemeClr val="tx1"/>
          </a:solidFill>
          <a:latin typeface="Arial" charset="0"/>
          <a:ea typeface="+mn-ea"/>
          <a:cs typeface="+mn-cs"/>
        </a:defRPr>
      </a:lvl3pPr>
      <a:lvl4pPr marL="852488" indent="-280988" algn="l" rtl="0" eaLnBrk="0" fontAlgn="base" hangingPunct="0">
        <a:spcBef>
          <a:spcPct val="25000"/>
        </a:spcBef>
        <a:spcAft>
          <a:spcPct val="0"/>
        </a:spcAft>
        <a:buChar char="•"/>
        <a:defRPr lang="en-US" sz="1600" kern="1200" dirty="0">
          <a:solidFill>
            <a:schemeClr val="tx1"/>
          </a:solidFill>
          <a:latin typeface="Arial" charset="0"/>
          <a:ea typeface="+mn-ea"/>
          <a:cs typeface="+mn-cs"/>
        </a:defRPr>
      </a:lvl4pPr>
      <a:lvl5pPr marL="1135063" indent="-280988" algn="l" rtl="0" eaLnBrk="0" fontAlgn="base" hangingPunct="0">
        <a:spcBef>
          <a:spcPct val="20000"/>
        </a:spcBef>
        <a:spcAft>
          <a:spcPct val="20000"/>
        </a:spcAft>
        <a:buFont typeface="Arial" panose="020B0604020202020204" pitchFamily="34" charset="0"/>
        <a:buChar char="–"/>
        <a:defRPr lang="en-US" sz="1400" kern="1200" dirty="0">
          <a:solidFill>
            <a:schemeClr val="tx1"/>
          </a:solidFill>
          <a:latin typeface="Arial" charset="0"/>
          <a:ea typeface="+mn-ea"/>
          <a:cs typeface="+mn-cs"/>
        </a:defRPr>
      </a:lvl5pPr>
      <a:lvl6pPr marL="1592263" indent="-280988" algn="l" rtl="0" eaLnBrk="1" fontAlgn="base" hangingPunct="1">
        <a:spcBef>
          <a:spcPct val="20000"/>
        </a:spcBef>
        <a:spcAft>
          <a:spcPct val="20000"/>
        </a:spcAft>
        <a:buFont typeface="Arial" charset="0"/>
        <a:buChar char="–"/>
        <a:defRPr sz="1600">
          <a:solidFill>
            <a:schemeClr val="tx1"/>
          </a:solidFill>
          <a:latin typeface="+mn-lt"/>
        </a:defRPr>
      </a:lvl6pPr>
      <a:lvl7pPr marL="2049463" indent="-280988" algn="l" rtl="0" eaLnBrk="1" fontAlgn="base" hangingPunct="1">
        <a:spcBef>
          <a:spcPct val="20000"/>
        </a:spcBef>
        <a:spcAft>
          <a:spcPct val="20000"/>
        </a:spcAft>
        <a:buFont typeface="Arial" charset="0"/>
        <a:buChar char="–"/>
        <a:defRPr sz="1600">
          <a:solidFill>
            <a:schemeClr val="tx1"/>
          </a:solidFill>
          <a:latin typeface="+mn-lt"/>
        </a:defRPr>
      </a:lvl7pPr>
      <a:lvl8pPr marL="2506663" indent="-280988" algn="l" rtl="0" eaLnBrk="1" fontAlgn="base" hangingPunct="1">
        <a:spcBef>
          <a:spcPct val="20000"/>
        </a:spcBef>
        <a:spcAft>
          <a:spcPct val="20000"/>
        </a:spcAft>
        <a:buFont typeface="Arial" charset="0"/>
        <a:buChar char="–"/>
        <a:defRPr sz="1600">
          <a:solidFill>
            <a:schemeClr val="tx1"/>
          </a:solidFill>
          <a:latin typeface="+mn-lt"/>
        </a:defRPr>
      </a:lvl8pPr>
      <a:lvl9pPr marL="2963863" indent="-280988" algn="l" rtl="0" eaLnBrk="1" fontAlgn="base" hangingPunct="1">
        <a:spcBef>
          <a:spcPct val="20000"/>
        </a:spcBef>
        <a:spcAft>
          <a:spcPct val="2000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xmlns="" id="{BFFDB2D6-23E5-4805-9647-43DE0FA70A0B}"/>
              </a:ext>
            </a:extLst>
          </p:cNvPr>
          <p:cNvSpPr>
            <a:spLocks noGrp="1" noChangeArrowheads="1"/>
          </p:cNvSpPr>
          <p:nvPr>
            <p:ph type="title"/>
          </p:nvPr>
        </p:nvSpPr>
        <p:spPr bwMode="auto">
          <a:xfrm>
            <a:off x="850900" y="457200"/>
            <a:ext cx="744537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p>
        </p:txBody>
      </p:sp>
      <p:sp>
        <p:nvSpPr>
          <p:cNvPr id="3075" name="Rectangle 6">
            <a:extLst>
              <a:ext uri="{FF2B5EF4-FFF2-40B4-BE49-F238E27FC236}">
                <a16:creationId xmlns:a16="http://schemas.microsoft.com/office/drawing/2014/main" xmlns="" id="{5865CF19-DE9E-4B86-B8DF-9F1B4BAC7E11}"/>
              </a:ext>
            </a:extLst>
          </p:cNvPr>
          <p:cNvSpPr>
            <a:spLocks noGrp="1" noChangeArrowheads="1"/>
          </p:cNvSpPr>
          <p:nvPr>
            <p:ph type="body" idx="1"/>
          </p:nvPr>
        </p:nvSpPr>
        <p:spPr bwMode="auto">
          <a:xfrm>
            <a:off x="850900" y="1528763"/>
            <a:ext cx="7445375" cy="45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8288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3076" name="Line 7">
            <a:extLst>
              <a:ext uri="{FF2B5EF4-FFF2-40B4-BE49-F238E27FC236}">
                <a16:creationId xmlns:a16="http://schemas.microsoft.com/office/drawing/2014/main" xmlns="" id="{00FC4238-70F9-460B-8573-7F7B609034F3}"/>
              </a:ext>
            </a:extLst>
          </p:cNvPr>
          <p:cNvSpPr>
            <a:spLocks noChangeShapeType="1"/>
          </p:cNvSpPr>
          <p:nvPr/>
        </p:nvSpPr>
        <p:spPr bwMode="auto">
          <a:xfrm>
            <a:off x="850900" y="1371600"/>
            <a:ext cx="7445375" cy="1588"/>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 name="Rectangle 8">
            <a:extLst>
              <a:ext uri="{FF2B5EF4-FFF2-40B4-BE49-F238E27FC236}">
                <a16:creationId xmlns:a16="http://schemas.microsoft.com/office/drawing/2014/main" xmlns="" id="{C5A09784-8036-4000-98C4-104DC4FCE78A}"/>
              </a:ext>
            </a:extLst>
          </p:cNvPr>
          <p:cNvSpPr>
            <a:spLocks noChangeArrowheads="1"/>
          </p:cNvSpPr>
          <p:nvPr/>
        </p:nvSpPr>
        <p:spPr bwMode="gray">
          <a:xfrm>
            <a:off x="8686800" y="6629400"/>
            <a:ext cx="4572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buFont typeface="Arial" panose="020B0604020202020204" pitchFamily="34" charset="0"/>
              <a:buNone/>
            </a:pPr>
            <a:fld id="{BF4410F1-88AD-4A03-A6DB-4567725D2295}" type="slidenum">
              <a:rPr lang="en-US" altLang="en-US" sz="800" b="1">
                <a:solidFill>
                  <a:srgbClr val="4B4B4B"/>
                </a:solidFill>
              </a:rPr>
              <a:pPr algn="ctr">
                <a:buFont typeface="Arial" panose="020B0604020202020204" pitchFamily="34" charset="0"/>
                <a:buNone/>
              </a:pPr>
              <a:t>‹#›</a:t>
            </a:fld>
            <a:endParaRPr lang="en-US" altLang="en-US" sz="800" b="1">
              <a:solidFill>
                <a:srgbClr val="4B4B4B"/>
              </a:solidFill>
            </a:endParaRPr>
          </a:p>
        </p:txBody>
      </p:sp>
      <p:pic>
        <p:nvPicPr>
          <p:cNvPr id="3078" name="Picture 6" descr="logo-plc-tm.PNG">
            <a:extLst>
              <a:ext uri="{FF2B5EF4-FFF2-40B4-BE49-F238E27FC236}">
                <a16:creationId xmlns:a16="http://schemas.microsoft.com/office/drawing/2014/main" xmlns="" id="{A3C6B78B-AF7C-4D7F-B11E-E85997AEAEEB}"/>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601" r:id="rId1"/>
    <p:sldLayoutId id="2147485602" r:id="rId2"/>
    <p:sldLayoutId id="2147485582" r:id="rId3"/>
    <p:sldLayoutId id="2147485603" r:id="rId4"/>
    <p:sldLayoutId id="2147485583" r:id="rId5"/>
    <p:sldLayoutId id="2147485584" r:id="rId6"/>
    <p:sldLayoutId id="2147485604" r:id="rId7"/>
    <p:sldLayoutId id="2147485585" r:id="rId8"/>
    <p:sldLayoutId id="2147485586" r:id="rId9"/>
    <p:sldLayoutId id="2147485587" r:id="rId10"/>
  </p:sldLayoutIdLst>
  <p:txStyles>
    <p:titleStyle>
      <a:lvl1pPr algn="l" rtl="0" eaLnBrk="0" fontAlgn="base" hangingPunct="0">
        <a:lnSpc>
          <a:spcPct val="90000"/>
        </a:lnSpc>
        <a:spcBef>
          <a:spcPct val="0"/>
        </a:spcBef>
        <a:spcAft>
          <a:spcPct val="0"/>
        </a:spcAft>
        <a:defRPr sz="2800">
          <a:solidFill>
            <a:schemeClr val="tx2"/>
          </a:solidFill>
          <a:latin typeface="+mj-lt"/>
          <a:ea typeface="+mj-ea"/>
          <a:cs typeface="+mj-cs"/>
        </a:defRPr>
      </a:lvl1pPr>
      <a:lvl2pPr algn="l" rtl="0" eaLnBrk="0" fontAlgn="base" hangingPunct="0">
        <a:lnSpc>
          <a:spcPct val="90000"/>
        </a:lnSpc>
        <a:spcBef>
          <a:spcPct val="0"/>
        </a:spcBef>
        <a:spcAft>
          <a:spcPct val="0"/>
        </a:spcAft>
        <a:defRPr sz="2800">
          <a:solidFill>
            <a:schemeClr val="tx2"/>
          </a:solidFill>
          <a:latin typeface="Arial" charset="0"/>
        </a:defRPr>
      </a:lvl2pPr>
      <a:lvl3pPr algn="l" rtl="0" eaLnBrk="0" fontAlgn="base" hangingPunct="0">
        <a:lnSpc>
          <a:spcPct val="90000"/>
        </a:lnSpc>
        <a:spcBef>
          <a:spcPct val="0"/>
        </a:spcBef>
        <a:spcAft>
          <a:spcPct val="0"/>
        </a:spcAft>
        <a:defRPr sz="2800">
          <a:solidFill>
            <a:schemeClr val="tx2"/>
          </a:solidFill>
          <a:latin typeface="Arial" charset="0"/>
        </a:defRPr>
      </a:lvl3pPr>
      <a:lvl4pPr algn="l" rtl="0" eaLnBrk="0" fontAlgn="base" hangingPunct="0">
        <a:lnSpc>
          <a:spcPct val="90000"/>
        </a:lnSpc>
        <a:spcBef>
          <a:spcPct val="0"/>
        </a:spcBef>
        <a:spcAft>
          <a:spcPct val="0"/>
        </a:spcAft>
        <a:defRPr sz="2800">
          <a:solidFill>
            <a:schemeClr val="tx2"/>
          </a:solidFill>
          <a:latin typeface="Arial" charset="0"/>
        </a:defRPr>
      </a:lvl4pPr>
      <a:lvl5pPr algn="l" rtl="0" eaLnBrk="0" fontAlgn="base" hangingPunct="0">
        <a:lnSpc>
          <a:spcPct val="90000"/>
        </a:lnSpc>
        <a:spcBef>
          <a:spcPct val="0"/>
        </a:spcBef>
        <a:spcAft>
          <a:spcPct val="0"/>
        </a:spcAft>
        <a:defRPr sz="2800">
          <a:solidFill>
            <a:schemeClr val="tx2"/>
          </a:solidFill>
          <a:latin typeface="Arial" charset="0"/>
        </a:defRPr>
      </a:lvl5pPr>
      <a:lvl6pPr marL="457200" algn="l" rtl="0" eaLnBrk="1" fontAlgn="base" hangingPunct="1">
        <a:lnSpc>
          <a:spcPct val="90000"/>
        </a:lnSpc>
        <a:spcBef>
          <a:spcPct val="0"/>
        </a:spcBef>
        <a:spcAft>
          <a:spcPct val="0"/>
        </a:spcAft>
        <a:defRPr sz="2800">
          <a:solidFill>
            <a:schemeClr val="tx2"/>
          </a:solidFill>
          <a:latin typeface="Arial" charset="0"/>
        </a:defRPr>
      </a:lvl6pPr>
      <a:lvl7pPr marL="914400" algn="l" rtl="0" eaLnBrk="1" fontAlgn="base" hangingPunct="1">
        <a:lnSpc>
          <a:spcPct val="90000"/>
        </a:lnSpc>
        <a:spcBef>
          <a:spcPct val="0"/>
        </a:spcBef>
        <a:spcAft>
          <a:spcPct val="0"/>
        </a:spcAft>
        <a:defRPr sz="2800">
          <a:solidFill>
            <a:schemeClr val="tx2"/>
          </a:solidFill>
          <a:latin typeface="Arial" charset="0"/>
        </a:defRPr>
      </a:lvl7pPr>
      <a:lvl8pPr marL="1371600" algn="l" rtl="0" eaLnBrk="1" fontAlgn="base" hangingPunct="1">
        <a:lnSpc>
          <a:spcPct val="90000"/>
        </a:lnSpc>
        <a:spcBef>
          <a:spcPct val="0"/>
        </a:spcBef>
        <a:spcAft>
          <a:spcPct val="0"/>
        </a:spcAft>
        <a:defRPr sz="2800">
          <a:solidFill>
            <a:schemeClr val="tx2"/>
          </a:solidFill>
          <a:latin typeface="Arial" charset="0"/>
        </a:defRPr>
      </a:lvl8pPr>
      <a:lvl9pPr marL="1828800" algn="l" rtl="0" eaLnBrk="1" fontAlgn="base" hangingPunct="1">
        <a:lnSpc>
          <a:spcPct val="90000"/>
        </a:lnSpc>
        <a:spcBef>
          <a:spcPct val="0"/>
        </a:spcBef>
        <a:spcAft>
          <a:spcPct val="0"/>
        </a:spcAft>
        <a:defRPr sz="2800">
          <a:solidFill>
            <a:schemeClr val="tx2"/>
          </a:solidFill>
          <a:latin typeface="Arial" charset="0"/>
        </a:defRPr>
      </a:lvl9pPr>
    </p:titleStyle>
    <p:bodyStyle>
      <a:lvl1pPr marL="228600" indent="-228600" algn="l" rtl="0" eaLnBrk="0" fontAlgn="base" hangingPunct="0">
        <a:spcBef>
          <a:spcPct val="50000"/>
        </a:spcBef>
        <a:spcAft>
          <a:spcPct val="0"/>
        </a:spcAft>
        <a:buChar char="•"/>
        <a:defRPr lang="en-US" sz="2400" kern="1200" dirty="0">
          <a:solidFill>
            <a:schemeClr val="tx1"/>
          </a:solidFill>
          <a:latin typeface="Arial" charset="0"/>
          <a:ea typeface="+mn-ea"/>
          <a:cs typeface="+mn-cs"/>
        </a:defRPr>
      </a:lvl1pPr>
      <a:lvl2pPr marL="682625" indent="-217488" algn="l" rtl="0" eaLnBrk="0" fontAlgn="base" hangingPunct="0">
        <a:spcBef>
          <a:spcPct val="50000"/>
        </a:spcBef>
        <a:spcAft>
          <a:spcPct val="0"/>
        </a:spcAft>
        <a:buChar char="•"/>
        <a:defRPr lang="en-US" sz="2000" kern="1200" dirty="0">
          <a:solidFill>
            <a:schemeClr val="tx1"/>
          </a:solidFill>
          <a:latin typeface="Arial" charset="0"/>
          <a:ea typeface="+mn-ea"/>
          <a:cs typeface="+mn-cs"/>
        </a:defRPr>
      </a:lvl2pPr>
      <a:lvl3pPr marL="1262063" indent="-231775" algn="l" rtl="0" eaLnBrk="0" fontAlgn="base" hangingPunct="0">
        <a:spcBef>
          <a:spcPct val="30000"/>
        </a:spcBef>
        <a:spcAft>
          <a:spcPct val="0"/>
        </a:spcAft>
        <a:buFont typeface="Courier New" panose="02070309020205020404" pitchFamily="49" charset="0"/>
        <a:buChar char="o"/>
        <a:defRPr lang="en-US" kern="1200" dirty="0">
          <a:solidFill>
            <a:schemeClr val="tx1"/>
          </a:solidFill>
          <a:latin typeface="Arial" charset="0"/>
          <a:ea typeface="+mn-ea"/>
          <a:cs typeface="+mn-cs"/>
        </a:defRPr>
      </a:lvl3pPr>
      <a:lvl4pPr marL="852488" indent="-280988" algn="l" rtl="0" eaLnBrk="0" fontAlgn="base" hangingPunct="0">
        <a:spcBef>
          <a:spcPct val="25000"/>
        </a:spcBef>
        <a:spcAft>
          <a:spcPct val="0"/>
        </a:spcAft>
        <a:buChar char="•"/>
        <a:defRPr lang="en-US" sz="1600" kern="1200" dirty="0">
          <a:solidFill>
            <a:schemeClr val="tx1"/>
          </a:solidFill>
          <a:latin typeface="Arial" charset="0"/>
          <a:ea typeface="+mn-ea"/>
          <a:cs typeface="+mn-cs"/>
        </a:defRPr>
      </a:lvl4pPr>
      <a:lvl5pPr marL="1135063" indent="-280988" algn="l" rtl="0" eaLnBrk="0" fontAlgn="base" hangingPunct="0">
        <a:spcBef>
          <a:spcPct val="20000"/>
        </a:spcBef>
        <a:spcAft>
          <a:spcPct val="20000"/>
        </a:spcAft>
        <a:buFont typeface="Arial" panose="020B0604020202020204" pitchFamily="34" charset="0"/>
        <a:buChar char="–"/>
        <a:defRPr lang="en-US" sz="1400" kern="1200" dirty="0">
          <a:solidFill>
            <a:schemeClr val="tx1"/>
          </a:solidFill>
          <a:latin typeface="Arial" charset="0"/>
          <a:ea typeface="+mn-ea"/>
          <a:cs typeface="+mn-cs"/>
        </a:defRPr>
      </a:lvl5pPr>
      <a:lvl6pPr marL="1592263" indent="-280988" algn="l" rtl="0" eaLnBrk="1" fontAlgn="base" hangingPunct="1">
        <a:spcBef>
          <a:spcPct val="20000"/>
        </a:spcBef>
        <a:spcAft>
          <a:spcPct val="20000"/>
        </a:spcAft>
        <a:buFont typeface="Arial" charset="0"/>
        <a:buChar char="–"/>
        <a:defRPr sz="1600">
          <a:solidFill>
            <a:schemeClr val="tx1"/>
          </a:solidFill>
          <a:latin typeface="+mn-lt"/>
        </a:defRPr>
      </a:lvl6pPr>
      <a:lvl7pPr marL="2049463" indent="-280988" algn="l" rtl="0" eaLnBrk="1" fontAlgn="base" hangingPunct="1">
        <a:spcBef>
          <a:spcPct val="20000"/>
        </a:spcBef>
        <a:spcAft>
          <a:spcPct val="20000"/>
        </a:spcAft>
        <a:buFont typeface="Arial" charset="0"/>
        <a:buChar char="–"/>
        <a:defRPr sz="1600">
          <a:solidFill>
            <a:schemeClr val="tx1"/>
          </a:solidFill>
          <a:latin typeface="+mn-lt"/>
        </a:defRPr>
      </a:lvl7pPr>
      <a:lvl8pPr marL="2506663" indent="-280988" algn="l" rtl="0" eaLnBrk="1" fontAlgn="base" hangingPunct="1">
        <a:spcBef>
          <a:spcPct val="20000"/>
        </a:spcBef>
        <a:spcAft>
          <a:spcPct val="20000"/>
        </a:spcAft>
        <a:buFont typeface="Arial" charset="0"/>
        <a:buChar char="–"/>
        <a:defRPr sz="1600">
          <a:solidFill>
            <a:schemeClr val="tx1"/>
          </a:solidFill>
          <a:latin typeface="+mn-lt"/>
        </a:defRPr>
      </a:lvl8pPr>
      <a:lvl9pPr marL="2963863" indent="-280988" algn="l" rtl="0" eaLnBrk="1" fontAlgn="base" hangingPunct="1">
        <a:spcBef>
          <a:spcPct val="20000"/>
        </a:spcBef>
        <a:spcAft>
          <a:spcPct val="2000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xmlns="" id="{FCE3191F-8692-479D-93C2-FCC1F9299FBC}"/>
              </a:ext>
            </a:extLst>
          </p:cNvPr>
          <p:cNvSpPr>
            <a:spLocks noGrp="1" noChangeArrowheads="1"/>
          </p:cNvSpPr>
          <p:nvPr>
            <p:ph type="title"/>
          </p:nvPr>
        </p:nvSpPr>
        <p:spPr bwMode="auto">
          <a:xfrm>
            <a:off x="850900" y="457200"/>
            <a:ext cx="744537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p>
        </p:txBody>
      </p:sp>
      <p:sp>
        <p:nvSpPr>
          <p:cNvPr id="4099" name="Rectangle 6">
            <a:extLst>
              <a:ext uri="{FF2B5EF4-FFF2-40B4-BE49-F238E27FC236}">
                <a16:creationId xmlns:a16="http://schemas.microsoft.com/office/drawing/2014/main" xmlns="" id="{B8E2E73B-AC36-4EBD-A55B-CE1388A96BC6}"/>
              </a:ext>
            </a:extLst>
          </p:cNvPr>
          <p:cNvSpPr>
            <a:spLocks noGrp="1" noChangeArrowheads="1"/>
          </p:cNvSpPr>
          <p:nvPr>
            <p:ph type="body" idx="1"/>
          </p:nvPr>
        </p:nvSpPr>
        <p:spPr bwMode="auto">
          <a:xfrm>
            <a:off x="850900" y="1528763"/>
            <a:ext cx="7445375" cy="45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8288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4100" name="Line 7">
            <a:extLst>
              <a:ext uri="{FF2B5EF4-FFF2-40B4-BE49-F238E27FC236}">
                <a16:creationId xmlns:a16="http://schemas.microsoft.com/office/drawing/2014/main" xmlns="" id="{3B6374C6-81CB-47D5-9A04-BC35232695E2}"/>
              </a:ext>
            </a:extLst>
          </p:cNvPr>
          <p:cNvSpPr>
            <a:spLocks noChangeShapeType="1"/>
          </p:cNvSpPr>
          <p:nvPr/>
        </p:nvSpPr>
        <p:spPr bwMode="auto">
          <a:xfrm>
            <a:off x="850900" y="1371600"/>
            <a:ext cx="7445375" cy="1588"/>
          </a:xfrm>
          <a:prstGeom prst="line">
            <a:avLst/>
          </a:prstGeom>
          <a:noFill/>
          <a:ln w="24130"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101" name="Rectangle 8">
            <a:extLst>
              <a:ext uri="{FF2B5EF4-FFF2-40B4-BE49-F238E27FC236}">
                <a16:creationId xmlns:a16="http://schemas.microsoft.com/office/drawing/2014/main" xmlns="" id="{E80FDAB9-312F-4B85-AEEB-FA6047724C0C}"/>
              </a:ext>
            </a:extLst>
          </p:cNvPr>
          <p:cNvSpPr>
            <a:spLocks noChangeArrowheads="1"/>
          </p:cNvSpPr>
          <p:nvPr/>
        </p:nvSpPr>
        <p:spPr bwMode="gray">
          <a:xfrm>
            <a:off x="8686800" y="6629400"/>
            <a:ext cx="4572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buFont typeface="Arial" panose="020B0604020202020204" pitchFamily="34" charset="0"/>
              <a:buNone/>
            </a:pPr>
            <a:fld id="{FB2BE62B-8CF1-4537-84E2-F08A3295CE89}" type="slidenum">
              <a:rPr lang="en-US" altLang="en-US" sz="800" b="1">
                <a:solidFill>
                  <a:srgbClr val="4B4B4B"/>
                </a:solidFill>
              </a:rPr>
              <a:pPr algn="ctr">
                <a:buFont typeface="Arial" panose="020B0604020202020204" pitchFamily="34" charset="0"/>
                <a:buNone/>
              </a:pPr>
              <a:t>‹#›</a:t>
            </a:fld>
            <a:endParaRPr lang="en-US" altLang="en-US" sz="800" b="1">
              <a:solidFill>
                <a:srgbClr val="4B4B4B"/>
              </a:solidFill>
            </a:endParaRPr>
          </a:p>
        </p:txBody>
      </p:sp>
      <p:pic>
        <p:nvPicPr>
          <p:cNvPr id="4102" name="Picture 6" descr="logo-plc-tm.PNG">
            <a:extLst>
              <a:ext uri="{FF2B5EF4-FFF2-40B4-BE49-F238E27FC236}">
                <a16:creationId xmlns:a16="http://schemas.microsoft.com/office/drawing/2014/main" xmlns="" id="{A875B1B7-322C-41D0-8711-3EFF232CA878}"/>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6248400" y="6353175"/>
            <a:ext cx="2219325"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605" r:id="rId1"/>
    <p:sldLayoutId id="2147485606" r:id="rId2"/>
    <p:sldLayoutId id="2147485588" r:id="rId3"/>
    <p:sldLayoutId id="2147485607" r:id="rId4"/>
    <p:sldLayoutId id="2147485589" r:id="rId5"/>
    <p:sldLayoutId id="2147485590" r:id="rId6"/>
    <p:sldLayoutId id="2147485608" r:id="rId7"/>
    <p:sldLayoutId id="2147485591" r:id="rId8"/>
    <p:sldLayoutId id="2147485592" r:id="rId9"/>
    <p:sldLayoutId id="2147485593" r:id="rId10"/>
  </p:sldLayoutIdLst>
  <p:txStyles>
    <p:titleStyle>
      <a:lvl1pPr algn="l" rtl="0" eaLnBrk="0" fontAlgn="base" hangingPunct="0">
        <a:lnSpc>
          <a:spcPct val="90000"/>
        </a:lnSpc>
        <a:spcBef>
          <a:spcPct val="0"/>
        </a:spcBef>
        <a:spcAft>
          <a:spcPct val="0"/>
        </a:spcAft>
        <a:defRPr sz="2800">
          <a:solidFill>
            <a:schemeClr val="tx2"/>
          </a:solidFill>
          <a:latin typeface="+mj-lt"/>
          <a:ea typeface="+mj-ea"/>
          <a:cs typeface="+mj-cs"/>
        </a:defRPr>
      </a:lvl1pPr>
      <a:lvl2pPr algn="l" rtl="0" eaLnBrk="0" fontAlgn="base" hangingPunct="0">
        <a:lnSpc>
          <a:spcPct val="90000"/>
        </a:lnSpc>
        <a:spcBef>
          <a:spcPct val="0"/>
        </a:spcBef>
        <a:spcAft>
          <a:spcPct val="0"/>
        </a:spcAft>
        <a:defRPr sz="2800">
          <a:solidFill>
            <a:schemeClr val="tx2"/>
          </a:solidFill>
          <a:latin typeface="Arial" charset="0"/>
        </a:defRPr>
      </a:lvl2pPr>
      <a:lvl3pPr algn="l" rtl="0" eaLnBrk="0" fontAlgn="base" hangingPunct="0">
        <a:lnSpc>
          <a:spcPct val="90000"/>
        </a:lnSpc>
        <a:spcBef>
          <a:spcPct val="0"/>
        </a:spcBef>
        <a:spcAft>
          <a:spcPct val="0"/>
        </a:spcAft>
        <a:defRPr sz="2800">
          <a:solidFill>
            <a:schemeClr val="tx2"/>
          </a:solidFill>
          <a:latin typeface="Arial" charset="0"/>
        </a:defRPr>
      </a:lvl3pPr>
      <a:lvl4pPr algn="l" rtl="0" eaLnBrk="0" fontAlgn="base" hangingPunct="0">
        <a:lnSpc>
          <a:spcPct val="90000"/>
        </a:lnSpc>
        <a:spcBef>
          <a:spcPct val="0"/>
        </a:spcBef>
        <a:spcAft>
          <a:spcPct val="0"/>
        </a:spcAft>
        <a:defRPr sz="2800">
          <a:solidFill>
            <a:schemeClr val="tx2"/>
          </a:solidFill>
          <a:latin typeface="Arial" charset="0"/>
        </a:defRPr>
      </a:lvl4pPr>
      <a:lvl5pPr algn="l" rtl="0" eaLnBrk="0" fontAlgn="base" hangingPunct="0">
        <a:lnSpc>
          <a:spcPct val="90000"/>
        </a:lnSpc>
        <a:spcBef>
          <a:spcPct val="0"/>
        </a:spcBef>
        <a:spcAft>
          <a:spcPct val="0"/>
        </a:spcAft>
        <a:defRPr sz="2800">
          <a:solidFill>
            <a:schemeClr val="tx2"/>
          </a:solidFill>
          <a:latin typeface="Arial" charset="0"/>
        </a:defRPr>
      </a:lvl5pPr>
      <a:lvl6pPr marL="457200" algn="l" rtl="0" eaLnBrk="1" fontAlgn="base" hangingPunct="1">
        <a:lnSpc>
          <a:spcPct val="90000"/>
        </a:lnSpc>
        <a:spcBef>
          <a:spcPct val="0"/>
        </a:spcBef>
        <a:spcAft>
          <a:spcPct val="0"/>
        </a:spcAft>
        <a:defRPr sz="2800">
          <a:solidFill>
            <a:schemeClr val="tx2"/>
          </a:solidFill>
          <a:latin typeface="Arial" charset="0"/>
        </a:defRPr>
      </a:lvl6pPr>
      <a:lvl7pPr marL="914400" algn="l" rtl="0" eaLnBrk="1" fontAlgn="base" hangingPunct="1">
        <a:lnSpc>
          <a:spcPct val="90000"/>
        </a:lnSpc>
        <a:spcBef>
          <a:spcPct val="0"/>
        </a:spcBef>
        <a:spcAft>
          <a:spcPct val="0"/>
        </a:spcAft>
        <a:defRPr sz="2800">
          <a:solidFill>
            <a:schemeClr val="tx2"/>
          </a:solidFill>
          <a:latin typeface="Arial" charset="0"/>
        </a:defRPr>
      </a:lvl7pPr>
      <a:lvl8pPr marL="1371600" algn="l" rtl="0" eaLnBrk="1" fontAlgn="base" hangingPunct="1">
        <a:lnSpc>
          <a:spcPct val="90000"/>
        </a:lnSpc>
        <a:spcBef>
          <a:spcPct val="0"/>
        </a:spcBef>
        <a:spcAft>
          <a:spcPct val="0"/>
        </a:spcAft>
        <a:defRPr sz="2800">
          <a:solidFill>
            <a:schemeClr val="tx2"/>
          </a:solidFill>
          <a:latin typeface="Arial" charset="0"/>
        </a:defRPr>
      </a:lvl8pPr>
      <a:lvl9pPr marL="1828800" algn="l" rtl="0" eaLnBrk="1" fontAlgn="base" hangingPunct="1">
        <a:lnSpc>
          <a:spcPct val="90000"/>
        </a:lnSpc>
        <a:spcBef>
          <a:spcPct val="0"/>
        </a:spcBef>
        <a:spcAft>
          <a:spcPct val="0"/>
        </a:spcAft>
        <a:defRPr sz="2800">
          <a:solidFill>
            <a:schemeClr val="tx2"/>
          </a:solidFill>
          <a:latin typeface="Arial" charset="0"/>
        </a:defRPr>
      </a:lvl9pPr>
    </p:titleStyle>
    <p:bodyStyle>
      <a:lvl1pPr marL="228600" indent="-228600" algn="l" rtl="0" eaLnBrk="0" fontAlgn="base" hangingPunct="0">
        <a:spcBef>
          <a:spcPct val="50000"/>
        </a:spcBef>
        <a:spcAft>
          <a:spcPct val="0"/>
        </a:spcAft>
        <a:buChar char="•"/>
        <a:defRPr lang="en-US" sz="2400" kern="1200" dirty="0">
          <a:solidFill>
            <a:schemeClr val="tx1"/>
          </a:solidFill>
          <a:latin typeface="Arial" charset="0"/>
          <a:ea typeface="+mn-ea"/>
          <a:cs typeface="+mn-cs"/>
        </a:defRPr>
      </a:lvl1pPr>
      <a:lvl2pPr marL="682625" indent="-217488" algn="l" rtl="0" eaLnBrk="0" fontAlgn="base" hangingPunct="0">
        <a:spcBef>
          <a:spcPct val="50000"/>
        </a:spcBef>
        <a:spcAft>
          <a:spcPct val="0"/>
        </a:spcAft>
        <a:buChar char="•"/>
        <a:defRPr lang="en-US" sz="2000" kern="1200" dirty="0">
          <a:solidFill>
            <a:schemeClr val="tx1"/>
          </a:solidFill>
          <a:latin typeface="Arial" charset="0"/>
          <a:ea typeface="+mn-ea"/>
          <a:cs typeface="+mn-cs"/>
        </a:defRPr>
      </a:lvl2pPr>
      <a:lvl3pPr marL="1262063" indent="-231775" algn="l" rtl="0" eaLnBrk="0" fontAlgn="base" hangingPunct="0">
        <a:spcBef>
          <a:spcPct val="30000"/>
        </a:spcBef>
        <a:spcAft>
          <a:spcPct val="0"/>
        </a:spcAft>
        <a:buFont typeface="Courier New" panose="02070309020205020404" pitchFamily="49" charset="0"/>
        <a:buChar char="o"/>
        <a:defRPr lang="en-US" kern="1200" dirty="0">
          <a:solidFill>
            <a:schemeClr val="tx1"/>
          </a:solidFill>
          <a:latin typeface="Arial" charset="0"/>
          <a:ea typeface="+mn-ea"/>
          <a:cs typeface="+mn-cs"/>
        </a:defRPr>
      </a:lvl3pPr>
      <a:lvl4pPr marL="852488" indent="-280988" algn="l" rtl="0" eaLnBrk="0" fontAlgn="base" hangingPunct="0">
        <a:spcBef>
          <a:spcPct val="25000"/>
        </a:spcBef>
        <a:spcAft>
          <a:spcPct val="0"/>
        </a:spcAft>
        <a:buChar char="•"/>
        <a:defRPr lang="en-US" sz="1600" kern="1200" dirty="0">
          <a:solidFill>
            <a:schemeClr val="tx1"/>
          </a:solidFill>
          <a:latin typeface="Arial" charset="0"/>
          <a:ea typeface="+mn-ea"/>
          <a:cs typeface="+mn-cs"/>
        </a:defRPr>
      </a:lvl4pPr>
      <a:lvl5pPr marL="1135063" indent="-280988" algn="l" rtl="0" eaLnBrk="0" fontAlgn="base" hangingPunct="0">
        <a:spcBef>
          <a:spcPct val="20000"/>
        </a:spcBef>
        <a:spcAft>
          <a:spcPct val="20000"/>
        </a:spcAft>
        <a:buFont typeface="Arial" panose="020B0604020202020204" pitchFamily="34" charset="0"/>
        <a:buChar char="–"/>
        <a:defRPr lang="en-US" sz="1400" kern="1200" dirty="0">
          <a:solidFill>
            <a:schemeClr val="tx1"/>
          </a:solidFill>
          <a:latin typeface="Arial" charset="0"/>
          <a:ea typeface="+mn-ea"/>
          <a:cs typeface="+mn-cs"/>
        </a:defRPr>
      </a:lvl5pPr>
      <a:lvl6pPr marL="1592263" indent="-280988" algn="l" rtl="0" eaLnBrk="1" fontAlgn="base" hangingPunct="1">
        <a:spcBef>
          <a:spcPct val="20000"/>
        </a:spcBef>
        <a:spcAft>
          <a:spcPct val="20000"/>
        </a:spcAft>
        <a:buFont typeface="Arial" charset="0"/>
        <a:buChar char="–"/>
        <a:defRPr sz="1600">
          <a:solidFill>
            <a:schemeClr val="tx1"/>
          </a:solidFill>
          <a:latin typeface="+mn-lt"/>
        </a:defRPr>
      </a:lvl6pPr>
      <a:lvl7pPr marL="2049463" indent="-280988" algn="l" rtl="0" eaLnBrk="1" fontAlgn="base" hangingPunct="1">
        <a:spcBef>
          <a:spcPct val="20000"/>
        </a:spcBef>
        <a:spcAft>
          <a:spcPct val="20000"/>
        </a:spcAft>
        <a:buFont typeface="Arial" charset="0"/>
        <a:buChar char="–"/>
        <a:defRPr sz="1600">
          <a:solidFill>
            <a:schemeClr val="tx1"/>
          </a:solidFill>
          <a:latin typeface="+mn-lt"/>
        </a:defRPr>
      </a:lvl7pPr>
      <a:lvl8pPr marL="2506663" indent="-280988" algn="l" rtl="0" eaLnBrk="1" fontAlgn="base" hangingPunct="1">
        <a:spcBef>
          <a:spcPct val="20000"/>
        </a:spcBef>
        <a:spcAft>
          <a:spcPct val="20000"/>
        </a:spcAft>
        <a:buFont typeface="Arial" charset="0"/>
        <a:buChar char="–"/>
        <a:defRPr sz="1600">
          <a:solidFill>
            <a:schemeClr val="tx1"/>
          </a:solidFill>
          <a:latin typeface="+mn-lt"/>
        </a:defRPr>
      </a:lvl8pPr>
      <a:lvl9pPr marL="2963863" indent="-280988" algn="l" rtl="0" eaLnBrk="1" fontAlgn="base" hangingPunct="1">
        <a:spcBef>
          <a:spcPct val="20000"/>
        </a:spcBef>
        <a:spcAft>
          <a:spcPct val="2000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3" Type="http://schemas.openxmlformats.org/officeDocument/2006/relationships/hyperlink" Target="https://scocal.stanford.edu/opinion/dynamex-operations-west-inc-v-superior-court-34584" TargetMode="External"/><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hyperlink" Target="mailto:Roxana@Landeggeresq.com" TargetMode="External"/><Relationship Id="rId2" Type="http://schemas.openxmlformats.org/officeDocument/2006/relationships/notesSlide" Target="../notesSlides/notesSlide40.xml"/><Relationship Id="rId1" Type="http://schemas.openxmlformats.org/officeDocument/2006/relationships/slideLayout" Target="../slideLayouts/slideLayout11.xml"/><Relationship Id="rId4" Type="http://schemas.openxmlformats.org/officeDocument/2006/relationships/hyperlink" Target="mailto:Kristina@Landeggeresq.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5C8E2-90A7-475F-8BF0-00AEE603E633}"/>
              </a:ext>
            </a:extLst>
          </p:cNvPr>
          <p:cNvSpPr>
            <a:spLocks noGrp="1"/>
          </p:cNvSpPr>
          <p:nvPr>
            <p:ph type="ctrTitle"/>
          </p:nvPr>
        </p:nvSpPr>
        <p:spPr/>
        <p:txBody>
          <a:bodyPr/>
          <a:lstStyle/>
          <a:p>
            <a:pPr algn="ctr"/>
            <a:r>
              <a:rPr lang="en-US" dirty="0"/>
              <a:t>"Supreme Court Shockwaves Rocking the Independent Contractor and De Minimis Terrain: Where Does Your Business Stand?"</a:t>
            </a:r>
          </a:p>
        </p:txBody>
      </p:sp>
      <p:sp>
        <p:nvSpPr>
          <p:cNvPr id="3" name="Subtitle 2">
            <a:extLst>
              <a:ext uri="{FF2B5EF4-FFF2-40B4-BE49-F238E27FC236}">
                <a16:creationId xmlns:a16="http://schemas.microsoft.com/office/drawing/2014/main" xmlns="" id="{BA55C8BF-631C-437C-B6C6-18607BA8D088}"/>
              </a:ext>
            </a:extLst>
          </p:cNvPr>
          <p:cNvSpPr>
            <a:spLocks noGrp="1"/>
          </p:cNvSpPr>
          <p:nvPr>
            <p:ph type="subTitle" idx="1"/>
          </p:nvPr>
        </p:nvSpPr>
        <p:spPr>
          <a:xfrm>
            <a:off x="361950" y="3276601"/>
            <a:ext cx="8382000" cy="2438400"/>
          </a:xfrm>
        </p:spPr>
        <p:txBody>
          <a:bodyPr/>
          <a:lstStyle/>
          <a:p>
            <a:pPr algn="ctr"/>
            <a:r>
              <a:rPr lang="en-US" b="1" i="1" dirty="0">
                <a:solidFill>
                  <a:schemeClr val="tx2">
                    <a:lumMod val="75000"/>
                  </a:schemeClr>
                </a:solidFill>
              </a:rPr>
              <a:t>Presented by</a:t>
            </a:r>
          </a:p>
          <a:p>
            <a:pPr algn="ctr"/>
            <a:endParaRPr lang="en-US" b="1" i="1" dirty="0">
              <a:solidFill>
                <a:schemeClr val="tx2">
                  <a:lumMod val="75000"/>
                </a:schemeClr>
              </a:solidFill>
            </a:endParaRPr>
          </a:p>
          <a:p>
            <a:pPr algn="ctr"/>
            <a:r>
              <a:rPr lang="en-US" b="1" i="1" dirty="0">
                <a:solidFill>
                  <a:schemeClr val="tx2">
                    <a:lumMod val="75000"/>
                  </a:schemeClr>
                </a:solidFill>
              </a:rPr>
              <a:t>Roxana E. Verano, Esq. and</a:t>
            </a:r>
          </a:p>
          <a:p>
            <a:pPr algn="ctr"/>
            <a:r>
              <a:rPr lang="en-US" b="1" i="1" dirty="0">
                <a:solidFill>
                  <a:schemeClr val="tx2">
                    <a:lumMod val="75000"/>
                  </a:schemeClr>
                </a:solidFill>
              </a:rPr>
              <a:t>Kristina Kourasis, Esq.</a:t>
            </a:r>
          </a:p>
          <a:p>
            <a:pPr algn="ctr"/>
            <a:endParaRPr lang="en-US" b="1" i="1" dirty="0">
              <a:solidFill>
                <a:srgbClr val="002060"/>
              </a:solidFill>
            </a:endParaRPr>
          </a:p>
          <a:p>
            <a:pPr algn="ctr"/>
            <a:endParaRPr lang="en-US" b="1" i="1" dirty="0">
              <a:solidFill>
                <a:srgbClr val="002060"/>
              </a:solidFill>
            </a:endParaRPr>
          </a:p>
          <a:p>
            <a:pPr algn="ctr">
              <a:defRPr/>
            </a:pPr>
            <a:r>
              <a:rPr lang="en-US" dirty="0">
                <a:solidFill>
                  <a:schemeClr val="tx2">
                    <a:lumMod val="75000"/>
                  </a:schemeClr>
                </a:solidFill>
                <a:effectLst>
                  <a:outerShdw blurRad="50800" dist="38100" algn="tr" rotWithShape="0">
                    <a:prstClr val="black">
                      <a:alpha val="40000"/>
                    </a:prstClr>
                  </a:outerShdw>
                </a:effectLst>
              </a:rPr>
              <a:t>LANDEGGER BARON LAW GROUP, ALC</a:t>
            </a:r>
            <a:r>
              <a:rPr lang="en-US" i="1" dirty="0">
                <a:solidFill>
                  <a:schemeClr val="tx2">
                    <a:lumMod val="75000"/>
                  </a:schemeClr>
                </a:solidFill>
                <a:effectLst>
                  <a:outerShdw blurRad="50800" dist="38100" algn="tr" rotWithShape="0">
                    <a:prstClr val="black">
                      <a:alpha val="40000"/>
                    </a:prstClr>
                  </a:outerShdw>
                </a:effectLst>
              </a:rPr>
              <a:t/>
            </a:r>
            <a:br>
              <a:rPr lang="en-US" i="1" dirty="0">
                <a:solidFill>
                  <a:schemeClr val="tx2">
                    <a:lumMod val="75000"/>
                  </a:schemeClr>
                </a:solidFill>
                <a:effectLst>
                  <a:outerShdw blurRad="50800" dist="38100" algn="tr" rotWithShape="0">
                    <a:prstClr val="black">
                      <a:alpha val="40000"/>
                    </a:prstClr>
                  </a:outerShdw>
                </a:effectLst>
              </a:rPr>
            </a:br>
            <a:r>
              <a:rPr lang="en-US" dirty="0">
                <a:solidFill>
                  <a:schemeClr val="tx2">
                    <a:lumMod val="75000"/>
                  </a:schemeClr>
                </a:solidFill>
              </a:rPr>
              <a:t>Exclusively Representing Employers</a:t>
            </a:r>
          </a:p>
          <a:p>
            <a:pPr algn="ctr">
              <a:defRPr/>
            </a:pPr>
            <a:r>
              <a:rPr lang="en-US" i="1" dirty="0">
                <a:solidFill>
                  <a:schemeClr val="tx2">
                    <a:lumMod val="75000"/>
                  </a:schemeClr>
                </a:solidFill>
              </a:rPr>
              <a:t>Employment Law, Advice, Litigation and Solutions</a:t>
            </a:r>
            <a:endParaRPr lang="en-US" dirty="0">
              <a:solidFill>
                <a:schemeClr val="tx2">
                  <a:lumMod val="75000"/>
                </a:schemeClr>
              </a:solidFill>
            </a:endParaRPr>
          </a:p>
          <a:p>
            <a:pPr algn="ctr"/>
            <a:endParaRPr lang="en-US" b="1" i="1" dirty="0">
              <a:solidFill>
                <a:srgbClr val="002060"/>
              </a:solidFill>
            </a:endParaRPr>
          </a:p>
        </p:txBody>
      </p:sp>
    </p:spTree>
    <p:extLst>
      <p:ext uri="{BB962C8B-B14F-4D97-AF65-F5344CB8AC3E}">
        <p14:creationId xmlns:p14="http://schemas.microsoft.com/office/powerpoint/2010/main" val="41623996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xmlns="" id="{2587BC45-A393-4801-B518-4530AD9A9CE9}"/>
              </a:ext>
            </a:extLst>
          </p:cNvPr>
          <p:cNvSpPr>
            <a:spLocks noGrp="1" noChangeArrowheads="1"/>
          </p:cNvSpPr>
          <p:nvPr>
            <p:ph type="title"/>
          </p:nvPr>
        </p:nvSpPr>
        <p:spPr/>
        <p:txBody>
          <a:bodyPr/>
          <a:lstStyle/>
          <a:p>
            <a:pPr eaLnBrk="1" hangingPunct="1"/>
            <a:r>
              <a:rPr lang="en-US" altLang="en-US"/>
              <a:t>Tests for Independent Contractor Status</a:t>
            </a:r>
          </a:p>
        </p:txBody>
      </p:sp>
      <p:sp>
        <p:nvSpPr>
          <p:cNvPr id="3" name="Content Placeholder 2">
            <a:extLst>
              <a:ext uri="{FF2B5EF4-FFF2-40B4-BE49-F238E27FC236}">
                <a16:creationId xmlns:a16="http://schemas.microsoft.com/office/drawing/2014/main" xmlns="" id="{8CBEB9F8-793E-4E2C-B199-FEBB6B38E61D}"/>
              </a:ext>
            </a:extLst>
          </p:cNvPr>
          <p:cNvSpPr>
            <a:spLocks noGrp="1"/>
          </p:cNvSpPr>
          <p:nvPr>
            <p:ph idx="1"/>
          </p:nvPr>
        </p:nvSpPr>
        <p:spPr>
          <a:xfrm>
            <a:off x="838200" y="1676400"/>
            <a:ext cx="7445375" cy="4422775"/>
          </a:xfrm>
        </p:spPr>
        <p:txBody>
          <a:bodyPr/>
          <a:lstStyle/>
          <a:p>
            <a:pPr eaLnBrk="1" hangingPunct="1">
              <a:spcBef>
                <a:spcPts val="1200"/>
              </a:spcBef>
              <a:spcAft>
                <a:spcPts val="1200"/>
              </a:spcAft>
              <a:defRPr/>
            </a:pPr>
            <a:r>
              <a:rPr sz="2000" dirty="0"/>
              <a:t>There is no single test to determine independent contractor status for all purposes.</a:t>
            </a:r>
          </a:p>
          <a:p>
            <a:pPr eaLnBrk="1" hangingPunct="1">
              <a:spcAft>
                <a:spcPts val="1200"/>
              </a:spcAft>
              <a:defRPr/>
            </a:pPr>
            <a:r>
              <a:rPr sz="2000" dirty="0"/>
              <a:t>The various tests include:</a:t>
            </a:r>
          </a:p>
          <a:p>
            <a:pPr lvl="1" eaLnBrk="1" hangingPunct="1">
              <a:spcBef>
                <a:spcPts val="600"/>
              </a:spcBef>
              <a:spcAft>
                <a:spcPts val="600"/>
              </a:spcAft>
              <a:defRPr/>
            </a:pPr>
            <a:r>
              <a:rPr sz="1800" dirty="0"/>
              <a:t>The Economic Realities Test.</a:t>
            </a:r>
          </a:p>
          <a:p>
            <a:pPr lvl="1" eaLnBrk="1" hangingPunct="1">
              <a:spcBef>
                <a:spcPts val="600"/>
              </a:spcBef>
              <a:spcAft>
                <a:spcPts val="600"/>
              </a:spcAft>
              <a:defRPr/>
            </a:pPr>
            <a:r>
              <a:rPr sz="1800" dirty="0"/>
              <a:t>The Control Test.</a:t>
            </a:r>
          </a:p>
          <a:p>
            <a:pPr lvl="1" eaLnBrk="1" hangingPunct="1">
              <a:spcBef>
                <a:spcPts val="600"/>
              </a:spcBef>
              <a:spcAft>
                <a:spcPts val="1200"/>
              </a:spcAft>
              <a:defRPr/>
            </a:pPr>
            <a:r>
              <a:rPr sz="1800" dirty="0" smtClean="0"/>
              <a:t>State </a:t>
            </a:r>
            <a:r>
              <a:rPr sz="1800" dirty="0"/>
              <a:t>law </a:t>
            </a:r>
            <a:r>
              <a:rPr sz="1800" dirty="0" smtClean="0"/>
              <a:t>tests, i.e. the California ABC Test.</a:t>
            </a:r>
            <a:endParaRPr sz="1800" dirty="0"/>
          </a:p>
          <a:p>
            <a:pPr eaLnBrk="1" hangingPunct="1">
              <a:spcBef>
                <a:spcPts val="1080"/>
              </a:spcBef>
              <a:spcAft>
                <a:spcPts val="1200"/>
              </a:spcAft>
              <a:defRPr/>
            </a:pPr>
            <a:r>
              <a:rPr sz="2000" dirty="0"/>
              <a:t>Familiarize yourself with the different federal and state tests that may apply.</a:t>
            </a:r>
          </a:p>
          <a:p>
            <a:pPr marL="0" indent="0" eaLnBrk="1" hangingPunct="1">
              <a:spcAft>
                <a:spcPts val="1200"/>
              </a:spcAft>
              <a:buFontTx/>
              <a:buNone/>
              <a:defRPr/>
            </a:pPr>
            <a:endParaRPr sz="1800" dirty="0"/>
          </a:p>
          <a:p>
            <a:pPr marL="0" indent="0" eaLnBrk="1" hangingPunct="1">
              <a:buFontTx/>
              <a:buNone/>
              <a:defRPr/>
            </a:pPr>
            <a:endParaRP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xmlns="" id="{1CC744C5-0014-446A-B211-BDCC81F47E99}"/>
              </a:ext>
            </a:extLst>
          </p:cNvPr>
          <p:cNvSpPr>
            <a:spLocks noGrp="1" noChangeArrowheads="1"/>
          </p:cNvSpPr>
          <p:nvPr>
            <p:ph type="title"/>
          </p:nvPr>
        </p:nvSpPr>
        <p:spPr/>
        <p:txBody>
          <a:bodyPr/>
          <a:lstStyle/>
          <a:p>
            <a:pPr eaLnBrk="1" hangingPunct="1"/>
            <a:r>
              <a:rPr lang="en-US" altLang="en-US"/>
              <a:t>Economic Realities Test</a:t>
            </a:r>
          </a:p>
        </p:txBody>
      </p:sp>
      <p:sp>
        <p:nvSpPr>
          <p:cNvPr id="3" name="Content Placeholder 2">
            <a:extLst>
              <a:ext uri="{FF2B5EF4-FFF2-40B4-BE49-F238E27FC236}">
                <a16:creationId xmlns:a16="http://schemas.microsoft.com/office/drawing/2014/main" xmlns="" id="{CA4A8F92-94FF-40C0-80AD-165FA6C69D8C}"/>
              </a:ext>
            </a:extLst>
          </p:cNvPr>
          <p:cNvSpPr>
            <a:spLocks noGrp="1"/>
          </p:cNvSpPr>
          <p:nvPr>
            <p:ph idx="1"/>
          </p:nvPr>
        </p:nvSpPr>
        <p:spPr>
          <a:xfrm>
            <a:off x="838200" y="1676400"/>
            <a:ext cx="7445375" cy="4422775"/>
          </a:xfrm>
        </p:spPr>
        <p:txBody>
          <a:bodyPr/>
          <a:lstStyle/>
          <a:p>
            <a:pPr eaLnBrk="1" hangingPunct="1">
              <a:spcBef>
                <a:spcPts val="1200"/>
              </a:spcBef>
              <a:spcAft>
                <a:spcPts val="1200"/>
              </a:spcAft>
              <a:defRPr/>
            </a:pPr>
            <a:r>
              <a:rPr sz="2000" dirty="0"/>
              <a:t>Used to assess independent contractor status under the Fair Labor Standards Act (FLSA).</a:t>
            </a:r>
          </a:p>
          <a:p>
            <a:pPr eaLnBrk="1" hangingPunct="1">
              <a:spcAft>
                <a:spcPts val="1200"/>
              </a:spcAft>
              <a:defRPr/>
            </a:pPr>
            <a:r>
              <a:rPr sz="2000" dirty="0"/>
              <a:t>Courts look at the </a:t>
            </a:r>
            <a:r>
              <a:rPr sz="2000" u="sng" dirty="0"/>
              <a:t>totality of the parties’ relationship</a:t>
            </a:r>
            <a:r>
              <a:rPr sz="2000" dirty="0"/>
              <a:t> and use a </a:t>
            </a:r>
            <a:r>
              <a:rPr sz="2000" u="sng" dirty="0"/>
              <a:t>balancing test </a:t>
            </a:r>
            <a:r>
              <a:rPr sz="2000" dirty="0"/>
              <a:t>to evaluate various factors, including:</a:t>
            </a:r>
          </a:p>
          <a:p>
            <a:pPr lvl="1" eaLnBrk="1" hangingPunct="1">
              <a:spcBef>
                <a:spcPts val="600"/>
              </a:spcBef>
              <a:spcAft>
                <a:spcPts val="600"/>
              </a:spcAft>
              <a:defRPr/>
            </a:pPr>
            <a:r>
              <a:rPr sz="1800" dirty="0"/>
              <a:t>The degree of control the company has over the worker.</a:t>
            </a:r>
          </a:p>
          <a:p>
            <a:pPr lvl="1" eaLnBrk="1" hangingPunct="1">
              <a:spcBef>
                <a:spcPts val="600"/>
              </a:spcBef>
              <a:spcAft>
                <a:spcPts val="600"/>
              </a:spcAft>
              <a:defRPr/>
            </a:pPr>
            <a:r>
              <a:rPr sz="1800" dirty="0"/>
              <a:t>The relative investment in facilities.</a:t>
            </a:r>
          </a:p>
          <a:p>
            <a:pPr lvl="1" eaLnBrk="1" hangingPunct="1">
              <a:spcBef>
                <a:spcPts val="600"/>
              </a:spcBef>
              <a:spcAft>
                <a:spcPts val="600"/>
              </a:spcAft>
              <a:defRPr/>
            </a:pPr>
            <a:r>
              <a:rPr sz="1800" dirty="0"/>
              <a:t>The worker's opportunity for profit and loss.</a:t>
            </a:r>
          </a:p>
          <a:p>
            <a:pPr lvl="1" eaLnBrk="1" hangingPunct="1">
              <a:spcBef>
                <a:spcPts val="600"/>
              </a:spcBef>
              <a:spcAft>
                <a:spcPts val="600"/>
              </a:spcAft>
              <a:defRPr/>
            </a:pPr>
            <a:r>
              <a:rPr sz="1800" dirty="0"/>
              <a:t>The permanency of the parties' relationship.</a:t>
            </a:r>
          </a:p>
          <a:p>
            <a:pPr lvl="1" eaLnBrk="1" hangingPunct="1">
              <a:spcBef>
                <a:spcPts val="600"/>
              </a:spcBef>
              <a:spcAft>
                <a:spcPts val="600"/>
              </a:spcAft>
              <a:defRPr/>
            </a:pPr>
            <a:r>
              <a:rPr sz="1800" dirty="0"/>
              <a:t>The skill required.</a:t>
            </a:r>
          </a:p>
          <a:p>
            <a:pPr lvl="1" eaLnBrk="1" hangingPunct="1">
              <a:spcBef>
                <a:spcPts val="600"/>
              </a:spcBef>
              <a:spcAft>
                <a:spcPts val="600"/>
              </a:spcAft>
              <a:defRPr/>
            </a:pPr>
            <a:r>
              <a:rPr sz="1800" dirty="0"/>
              <a:t>Whether the worker's services are integral to the company's business.</a:t>
            </a:r>
          </a:p>
          <a:p>
            <a:pPr marL="0" indent="0" eaLnBrk="1" hangingPunct="1">
              <a:spcAft>
                <a:spcPts val="1200"/>
              </a:spcAft>
              <a:buFontTx/>
              <a:buNone/>
              <a:defRPr/>
            </a:pPr>
            <a:endParaRPr sz="1800" dirty="0"/>
          </a:p>
          <a:p>
            <a:pPr marL="0" indent="0" eaLnBrk="1" hangingPunct="1">
              <a:buFontTx/>
              <a:buNone/>
              <a:defRPr/>
            </a:pPr>
            <a:endParaRP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xmlns="" id="{5B37E2CC-825B-4393-8AEC-6A2760718B1D}"/>
              </a:ext>
            </a:extLst>
          </p:cNvPr>
          <p:cNvSpPr>
            <a:spLocks noGrp="1" noChangeArrowheads="1"/>
          </p:cNvSpPr>
          <p:nvPr>
            <p:ph type="title"/>
          </p:nvPr>
        </p:nvSpPr>
        <p:spPr/>
        <p:txBody>
          <a:bodyPr/>
          <a:lstStyle/>
          <a:p>
            <a:pPr eaLnBrk="1" hangingPunct="1"/>
            <a:r>
              <a:rPr lang="en-US" altLang="en-US"/>
              <a:t>The Control Test: The IRS Standard</a:t>
            </a:r>
          </a:p>
        </p:txBody>
      </p:sp>
      <p:sp>
        <p:nvSpPr>
          <p:cNvPr id="3" name="Content Placeholder 2">
            <a:extLst>
              <a:ext uri="{FF2B5EF4-FFF2-40B4-BE49-F238E27FC236}">
                <a16:creationId xmlns:a16="http://schemas.microsoft.com/office/drawing/2014/main" xmlns="" id="{E6321272-B806-4439-AE05-C6CE45DEEFFB}"/>
              </a:ext>
            </a:extLst>
          </p:cNvPr>
          <p:cNvSpPr>
            <a:spLocks noGrp="1"/>
          </p:cNvSpPr>
          <p:nvPr>
            <p:ph idx="1"/>
          </p:nvPr>
        </p:nvSpPr>
        <p:spPr>
          <a:xfrm>
            <a:off x="838200" y="1676400"/>
            <a:ext cx="7445375" cy="4422775"/>
          </a:xfrm>
        </p:spPr>
        <p:txBody>
          <a:bodyPr/>
          <a:lstStyle/>
          <a:p>
            <a:pPr eaLnBrk="1" hangingPunct="1">
              <a:spcBef>
                <a:spcPts val="1200"/>
              </a:spcBef>
              <a:spcAft>
                <a:spcPts val="1200"/>
              </a:spcAft>
              <a:defRPr/>
            </a:pPr>
            <a:r>
              <a:rPr sz="2000"/>
              <a:t>Used to determine whether a worker is an employee for federal tax purposes.</a:t>
            </a:r>
          </a:p>
          <a:p>
            <a:pPr eaLnBrk="1" hangingPunct="1">
              <a:spcAft>
                <a:spcPts val="1200"/>
              </a:spcAft>
              <a:defRPr/>
            </a:pPr>
            <a:r>
              <a:rPr sz="2000"/>
              <a:t>Analyzes three aspects of the worker's control or independence:</a:t>
            </a:r>
          </a:p>
          <a:p>
            <a:pPr lvl="1" eaLnBrk="1" hangingPunct="1">
              <a:spcBef>
                <a:spcPts val="600"/>
              </a:spcBef>
              <a:spcAft>
                <a:spcPts val="600"/>
              </a:spcAft>
              <a:defRPr/>
            </a:pPr>
            <a:r>
              <a:rPr sz="1800"/>
              <a:t>Behavioral control.</a:t>
            </a:r>
          </a:p>
          <a:p>
            <a:pPr lvl="1" eaLnBrk="1" hangingPunct="1">
              <a:spcBef>
                <a:spcPts val="600"/>
              </a:spcBef>
              <a:spcAft>
                <a:spcPts val="600"/>
              </a:spcAft>
              <a:defRPr/>
            </a:pPr>
            <a:r>
              <a:rPr sz="1800"/>
              <a:t>Financial control.</a:t>
            </a:r>
          </a:p>
          <a:p>
            <a:pPr lvl="1" eaLnBrk="1" hangingPunct="1">
              <a:spcBef>
                <a:spcPts val="600"/>
              </a:spcBef>
              <a:spcAft>
                <a:spcPts val="600"/>
              </a:spcAft>
              <a:defRPr/>
            </a:pPr>
            <a:r>
              <a:rPr sz="1800"/>
              <a:t>The type of relationship.</a:t>
            </a:r>
          </a:p>
          <a:p>
            <a:pPr marL="0" indent="0" eaLnBrk="1" hangingPunct="1">
              <a:spcAft>
                <a:spcPts val="1200"/>
              </a:spcAft>
              <a:buFontTx/>
              <a:buNone/>
              <a:defRPr/>
            </a:pPr>
            <a:endParaRPr sz="1800"/>
          </a:p>
          <a:p>
            <a:pPr marL="0" indent="0" eaLnBrk="1" hangingPunct="1">
              <a:buFontTx/>
              <a:buNone/>
              <a:defRPr/>
            </a:pP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xmlns="" id="{013A73B7-0761-46C7-95FF-07925193A3B5}"/>
              </a:ext>
            </a:extLst>
          </p:cNvPr>
          <p:cNvSpPr>
            <a:spLocks noGrp="1" noChangeArrowheads="1"/>
          </p:cNvSpPr>
          <p:nvPr>
            <p:ph type="title"/>
          </p:nvPr>
        </p:nvSpPr>
        <p:spPr/>
        <p:txBody>
          <a:bodyPr/>
          <a:lstStyle/>
          <a:p>
            <a:pPr eaLnBrk="1" hangingPunct="1"/>
            <a:r>
              <a:rPr lang="en-US" altLang="en-US"/>
              <a:t>The Common Law Darden Test</a:t>
            </a:r>
          </a:p>
        </p:txBody>
      </p:sp>
      <p:sp>
        <p:nvSpPr>
          <p:cNvPr id="32771" name="Content Placeholder 2">
            <a:extLst>
              <a:ext uri="{FF2B5EF4-FFF2-40B4-BE49-F238E27FC236}">
                <a16:creationId xmlns:a16="http://schemas.microsoft.com/office/drawing/2014/main" xmlns="" id="{8F2FB1C0-CDC2-4A29-934B-6F5FAA537C69}"/>
              </a:ext>
            </a:extLst>
          </p:cNvPr>
          <p:cNvSpPr>
            <a:spLocks noGrp="1" noChangeArrowheads="1"/>
          </p:cNvSpPr>
          <p:nvPr>
            <p:ph idx="1"/>
          </p:nvPr>
        </p:nvSpPr>
        <p:spPr>
          <a:xfrm>
            <a:off x="838200" y="1524000"/>
            <a:ext cx="7445375" cy="4575175"/>
          </a:xfrm>
        </p:spPr>
        <p:txBody>
          <a:bodyPr/>
          <a:lstStyle/>
          <a:p>
            <a:pPr marL="0" indent="0" eaLnBrk="1" hangingPunct="1">
              <a:spcBef>
                <a:spcPts val="600"/>
              </a:spcBef>
              <a:spcAft>
                <a:spcPts val="600"/>
              </a:spcAft>
              <a:buFontTx/>
              <a:buNone/>
            </a:pPr>
            <a:endParaRPr altLang="en-US" sz="1800">
              <a:latin typeface="Arial" panose="020B0604020202020204" pitchFamily="34" charset="0"/>
            </a:endParaRPr>
          </a:p>
          <a:p>
            <a:pPr marL="0" indent="0" eaLnBrk="1" hangingPunct="1">
              <a:spcBef>
                <a:spcPts val="600"/>
              </a:spcBef>
              <a:spcAft>
                <a:spcPts val="600"/>
              </a:spcAft>
              <a:buFontTx/>
              <a:buNone/>
            </a:pPr>
            <a:r>
              <a:rPr altLang="en-US">
                <a:latin typeface="Arial" panose="020B0604020202020204" pitchFamily="34" charset="0"/>
              </a:rPr>
              <a:t>Commonly used in t</a:t>
            </a:r>
            <a:r>
              <a:rPr lang="en-GB" altLang="en-US">
                <a:latin typeface="Arial" panose="020B0604020202020204" pitchFamily="34" charset="0"/>
              </a:rPr>
              <a:t>he</a:t>
            </a:r>
            <a:r>
              <a:rPr altLang="en-US">
                <a:latin typeface="Arial" panose="020B0604020202020204" pitchFamily="34" charset="0"/>
              </a:rPr>
              <a:t> context of Title VII of the Civil Rights Act (Title VII), the Americans with Disabilities Act (ADA), the Age Discrimination in Employment Act (ADEA), the Affordable Care Act (ACA), and the Employee Retirement Income Security Act (ERISA).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xmlns="" id="{77154B24-2DF6-40A4-ABE6-2AA9E3045DBD}"/>
              </a:ext>
            </a:extLst>
          </p:cNvPr>
          <p:cNvSpPr>
            <a:spLocks noGrp="1" noChangeArrowheads="1"/>
          </p:cNvSpPr>
          <p:nvPr>
            <p:ph type="title"/>
          </p:nvPr>
        </p:nvSpPr>
        <p:spPr/>
        <p:txBody>
          <a:bodyPr/>
          <a:lstStyle/>
          <a:p>
            <a:r>
              <a:rPr lang="en-US" altLang="en-US"/>
              <a:t>The Common Law Darden Test (cont’d)</a:t>
            </a:r>
          </a:p>
        </p:txBody>
      </p:sp>
      <p:sp>
        <p:nvSpPr>
          <p:cNvPr id="3" name="Content Placeholder 2">
            <a:extLst>
              <a:ext uri="{FF2B5EF4-FFF2-40B4-BE49-F238E27FC236}">
                <a16:creationId xmlns:a16="http://schemas.microsoft.com/office/drawing/2014/main" xmlns="" id="{304B1D15-9D0A-476F-8386-1A23D5DC4FB6}"/>
              </a:ext>
            </a:extLst>
          </p:cNvPr>
          <p:cNvSpPr>
            <a:spLocks noGrp="1"/>
          </p:cNvSpPr>
          <p:nvPr>
            <p:ph idx="1"/>
          </p:nvPr>
        </p:nvSpPr>
        <p:spPr/>
        <p:txBody>
          <a:bodyPr/>
          <a:lstStyle/>
          <a:p>
            <a:pPr marL="0" indent="0" eaLnBrk="1" hangingPunct="1">
              <a:spcBef>
                <a:spcPts val="600"/>
              </a:spcBef>
              <a:spcAft>
                <a:spcPts val="600"/>
              </a:spcAft>
              <a:buFontTx/>
              <a:buNone/>
              <a:defRPr/>
            </a:pPr>
            <a:r>
              <a:rPr altLang="en-US">
                <a:latin typeface="Arial" panose="020B0604020202020204" pitchFamily="34" charset="0"/>
              </a:rPr>
              <a:t>The test considers the following factors:</a:t>
            </a:r>
          </a:p>
          <a:p>
            <a:pPr eaLnBrk="1" hangingPunct="1">
              <a:spcBef>
                <a:spcPct val="0"/>
              </a:spcBef>
              <a:defRPr/>
            </a:pPr>
            <a:r>
              <a:rPr altLang="en-US" sz="1800">
                <a:latin typeface="Arial" panose="020B0604020202020204" pitchFamily="34" charset="0"/>
              </a:rPr>
              <a:t>Skill required.</a:t>
            </a:r>
          </a:p>
          <a:p>
            <a:pPr eaLnBrk="1" hangingPunct="1">
              <a:spcBef>
                <a:spcPts val="600"/>
              </a:spcBef>
              <a:defRPr/>
            </a:pPr>
            <a:r>
              <a:rPr altLang="en-US" sz="1800">
                <a:latin typeface="Arial" panose="020B0604020202020204" pitchFamily="34" charset="0"/>
              </a:rPr>
              <a:t>Source of supplies and tools.</a:t>
            </a:r>
          </a:p>
          <a:p>
            <a:pPr eaLnBrk="1" hangingPunct="1">
              <a:spcBef>
                <a:spcPts val="600"/>
              </a:spcBef>
              <a:defRPr/>
            </a:pPr>
            <a:r>
              <a:rPr altLang="en-US" sz="1800">
                <a:latin typeface="Arial" panose="020B0604020202020204" pitchFamily="34" charset="0"/>
              </a:rPr>
              <a:t>Location of the work.</a:t>
            </a:r>
          </a:p>
          <a:p>
            <a:pPr eaLnBrk="1" hangingPunct="1">
              <a:spcBef>
                <a:spcPts val="600"/>
              </a:spcBef>
              <a:defRPr/>
            </a:pPr>
            <a:r>
              <a:rPr altLang="en-US" sz="1800">
                <a:latin typeface="Arial" panose="020B0604020202020204" pitchFamily="34" charset="0"/>
              </a:rPr>
              <a:t>Duration of the relationship between the parties.</a:t>
            </a:r>
          </a:p>
          <a:p>
            <a:pPr eaLnBrk="1" hangingPunct="1">
              <a:spcBef>
                <a:spcPts val="600"/>
              </a:spcBef>
              <a:defRPr/>
            </a:pPr>
            <a:r>
              <a:rPr altLang="en-US" sz="1800">
                <a:latin typeface="Arial" panose="020B0604020202020204" pitchFamily="34" charset="0"/>
              </a:rPr>
              <a:t>The company’s right to assign additional projects to the worker.</a:t>
            </a:r>
          </a:p>
          <a:p>
            <a:pPr eaLnBrk="1" hangingPunct="1">
              <a:spcBef>
                <a:spcPts val="600"/>
              </a:spcBef>
              <a:defRPr/>
            </a:pPr>
            <a:r>
              <a:rPr altLang="en-US" sz="1800">
                <a:latin typeface="Arial" panose="020B0604020202020204" pitchFamily="34" charset="0"/>
              </a:rPr>
              <a:t>Extent of the worker’s discretion over when and how long to work.</a:t>
            </a:r>
          </a:p>
          <a:p>
            <a:pPr eaLnBrk="1" hangingPunct="1">
              <a:spcBef>
                <a:spcPts val="600"/>
              </a:spcBef>
              <a:defRPr/>
            </a:pPr>
            <a:r>
              <a:rPr altLang="en-US" sz="1800">
                <a:latin typeface="Arial" panose="020B0604020202020204" pitchFamily="34" charset="0"/>
              </a:rPr>
              <a:t>Method of payment.</a:t>
            </a:r>
          </a:p>
          <a:p>
            <a:pPr eaLnBrk="1" hangingPunct="1">
              <a:spcBef>
                <a:spcPts val="600"/>
              </a:spcBef>
              <a:defRPr/>
            </a:pPr>
            <a:r>
              <a:rPr altLang="en-US" sz="1800">
                <a:latin typeface="Arial" panose="020B0604020202020204" pitchFamily="34" charset="0"/>
              </a:rPr>
              <a:t>The worker’s role in hiring and paying assistants.</a:t>
            </a:r>
          </a:p>
          <a:p>
            <a:pPr eaLnBrk="1" hangingPunct="1">
              <a:spcBef>
                <a:spcPts val="600"/>
              </a:spcBef>
              <a:defRPr/>
            </a:pPr>
            <a:r>
              <a:rPr altLang="en-US" sz="1800">
                <a:latin typeface="Arial" panose="020B0604020202020204" pitchFamily="34" charset="0"/>
              </a:rPr>
              <a:t>Regular business of the company and whether the work performed is part of that business.</a:t>
            </a:r>
          </a:p>
          <a:p>
            <a:pPr eaLnBrk="1" hangingPunct="1">
              <a:spcBef>
                <a:spcPts val="600"/>
              </a:spcBef>
              <a:defRPr/>
            </a:pPr>
            <a:r>
              <a:rPr altLang="en-US" sz="1800">
                <a:latin typeface="Arial" panose="020B0604020202020204" pitchFamily="34" charset="0"/>
              </a:rPr>
              <a:t>The company’s status as "in business."</a:t>
            </a:r>
          </a:p>
          <a:p>
            <a:pPr>
              <a:defRPr/>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xmlns="" id="{25B4090D-B529-4B88-8651-A3EDD0E38070}"/>
              </a:ext>
            </a:extLst>
          </p:cNvPr>
          <p:cNvSpPr>
            <a:spLocks noGrp="1" noChangeArrowheads="1"/>
          </p:cNvSpPr>
          <p:nvPr>
            <p:ph type="title"/>
          </p:nvPr>
        </p:nvSpPr>
        <p:spPr/>
        <p:txBody>
          <a:bodyPr/>
          <a:lstStyle/>
          <a:p>
            <a:pPr eaLnBrk="1" hangingPunct="1"/>
            <a:r>
              <a:rPr lang="en-US" altLang="en-US" dirty="0"/>
              <a:t>State Law Tests </a:t>
            </a:r>
            <a:r>
              <a:rPr lang="en-US" altLang="en-US" dirty="0" smtClean="0"/>
              <a:t>/ California “ABC Test”</a:t>
            </a:r>
            <a:endParaRPr lang="en-US" altLang="en-US" dirty="0"/>
          </a:p>
        </p:txBody>
      </p:sp>
      <p:sp>
        <p:nvSpPr>
          <p:cNvPr id="3" name="Content Placeholder 2">
            <a:extLst>
              <a:ext uri="{FF2B5EF4-FFF2-40B4-BE49-F238E27FC236}">
                <a16:creationId xmlns:a16="http://schemas.microsoft.com/office/drawing/2014/main" xmlns="" id="{2ADCAF8A-06E2-4316-9F18-70CCFD314FCC}"/>
              </a:ext>
            </a:extLst>
          </p:cNvPr>
          <p:cNvSpPr>
            <a:spLocks noGrp="1"/>
          </p:cNvSpPr>
          <p:nvPr>
            <p:ph idx="1"/>
          </p:nvPr>
        </p:nvSpPr>
        <p:spPr>
          <a:xfrm>
            <a:off x="838200" y="1600200"/>
            <a:ext cx="7445375" cy="4498975"/>
          </a:xfrm>
        </p:spPr>
        <p:txBody>
          <a:bodyPr/>
          <a:lstStyle/>
          <a:p>
            <a:pPr eaLnBrk="1" hangingPunct="1">
              <a:spcBef>
                <a:spcPts val="1200"/>
              </a:spcBef>
              <a:spcAft>
                <a:spcPts val="1200"/>
              </a:spcAft>
              <a:defRPr/>
            </a:pPr>
            <a:r>
              <a:rPr sz="2000" dirty="0"/>
              <a:t>State independent contractor tests can impose a more narrow definition than the federal equivalent</a:t>
            </a:r>
            <a:r>
              <a:rPr sz="2000" dirty="0" smtClean="0"/>
              <a:t>.</a:t>
            </a:r>
          </a:p>
          <a:p>
            <a:pPr eaLnBrk="1" hangingPunct="1">
              <a:spcBef>
                <a:spcPts val="1200"/>
              </a:spcBef>
              <a:spcAft>
                <a:spcPts val="1200"/>
              </a:spcAft>
              <a:defRPr/>
            </a:pPr>
            <a:r>
              <a:rPr lang="en-US" sz="2000" dirty="0" smtClean="0"/>
              <a:t>California - </a:t>
            </a:r>
            <a:r>
              <a:rPr lang="en-US" altLang="en-US" sz="2000" dirty="0" err="1" smtClean="0">
                <a:hlinkClick r:id="rId3"/>
              </a:rPr>
              <a:t>Dynamex</a:t>
            </a:r>
            <a:r>
              <a:rPr lang="en-US" altLang="en-US" sz="2000" dirty="0" smtClean="0">
                <a:hlinkClick r:id="rId3"/>
              </a:rPr>
              <a:t> </a:t>
            </a:r>
            <a:r>
              <a:rPr lang="en-US" altLang="en-US" sz="2000" dirty="0">
                <a:hlinkClick r:id="rId3"/>
              </a:rPr>
              <a:t>Operations West, Inc. v. Superior Court of Los Angeles</a:t>
            </a:r>
            <a:r>
              <a:rPr lang="en-US" altLang="en-US" sz="2000" dirty="0"/>
              <a:t>- April 30, 2018</a:t>
            </a:r>
          </a:p>
          <a:p>
            <a:r>
              <a:rPr lang="en-US" altLang="en-US" sz="2000" dirty="0" smtClean="0"/>
              <a:t>Burden </a:t>
            </a:r>
            <a:r>
              <a:rPr lang="en-US" altLang="en-US" sz="2000" dirty="0"/>
              <a:t>on any entity classifying an individual as an independent contractor of establishing that such classification is </a:t>
            </a:r>
            <a:r>
              <a:rPr lang="en-US" altLang="en-US" sz="2000" dirty="0" smtClean="0"/>
              <a:t>proper.</a:t>
            </a:r>
            <a:r>
              <a:rPr lang="en-US" altLang="en-US" sz="2000" dirty="0"/>
              <a:t> </a:t>
            </a:r>
            <a:endParaRPr lang="en-US" altLang="en-US" sz="2000" dirty="0" smtClean="0"/>
          </a:p>
          <a:p>
            <a:r>
              <a:rPr lang="en-US" altLang="en-US" sz="2000" dirty="0"/>
              <a:t>Person performing work for another will be presumed to be an Employee.</a:t>
            </a:r>
          </a:p>
          <a:p>
            <a:endParaRPr lang="en-US" altLang="en-US" sz="2000" dirty="0"/>
          </a:p>
          <a:p>
            <a:pPr marL="0" indent="0" eaLnBrk="1" hangingPunct="1">
              <a:spcAft>
                <a:spcPts val="1200"/>
              </a:spcAft>
              <a:buFontTx/>
              <a:buNone/>
              <a:defRPr/>
            </a:pPr>
            <a:endParaRPr sz="1800" dirty="0"/>
          </a:p>
          <a:p>
            <a:pPr marL="0" indent="0" eaLnBrk="1" hangingPunct="1">
              <a:buFontTx/>
              <a:buNone/>
              <a:defRPr/>
            </a:pPr>
            <a:endParaRP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xmlns="" id="{D949B14E-A140-4C62-8360-0BB7EB1DE366}"/>
              </a:ext>
            </a:extLst>
          </p:cNvPr>
          <p:cNvSpPr>
            <a:spLocks noGrp="1" noChangeArrowheads="1"/>
          </p:cNvSpPr>
          <p:nvPr>
            <p:ph type="title"/>
          </p:nvPr>
        </p:nvSpPr>
        <p:spPr/>
        <p:txBody>
          <a:bodyPr/>
          <a:lstStyle/>
          <a:p>
            <a:pPr eaLnBrk="1" hangingPunct="1"/>
            <a:r>
              <a:rPr lang="en-US" altLang="en-US" dirty="0"/>
              <a:t>State Law Tests / California “ABC Test”</a:t>
            </a:r>
          </a:p>
        </p:txBody>
      </p:sp>
      <p:sp>
        <p:nvSpPr>
          <p:cNvPr id="3" name="Content Placeholder 2">
            <a:extLst>
              <a:ext uri="{FF2B5EF4-FFF2-40B4-BE49-F238E27FC236}">
                <a16:creationId xmlns:a16="http://schemas.microsoft.com/office/drawing/2014/main" xmlns="" id="{87A63831-DE8A-470C-8D0A-953976A25DC3}"/>
              </a:ext>
            </a:extLst>
          </p:cNvPr>
          <p:cNvSpPr>
            <a:spLocks noGrp="1"/>
          </p:cNvSpPr>
          <p:nvPr>
            <p:ph idx="1"/>
          </p:nvPr>
        </p:nvSpPr>
        <p:spPr>
          <a:xfrm>
            <a:off x="838200" y="1311276"/>
            <a:ext cx="7445375" cy="5241924"/>
          </a:xfrm>
        </p:spPr>
        <p:txBody>
          <a:bodyPr/>
          <a:lstStyle/>
          <a:p>
            <a:pPr eaLnBrk="1" hangingPunct="1">
              <a:spcAft>
                <a:spcPts val="1200"/>
              </a:spcAft>
              <a:defRPr/>
            </a:pPr>
            <a:r>
              <a:rPr lang="en-US" altLang="en-US" sz="2000" dirty="0"/>
              <a:t>Under the ABC test, a worker will be deemed to have been “suffered or permitted to work,” and thus, an employee for wage order purposes, unless the putative employer </a:t>
            </a:r>
            <a:r>
              <a:rPr lang="en-US" altLang="en-US" sz="2000" dirty="0" smtClean="0"/>
              <a:t>proves that:</a:t>
            </a:r>
            <a:endParaRPr lang="en-US" altLang="en-US" sz="2000" dirty="0"/>
          </a:p>
          <a:p>
            <a:pPr lvl="1" eaLnBrk="1" hangingPunct="1">
              <a:spcBef>
                <a:spcPts val="600"/>
              </a:spcBef>
              <a:spcAft>
                <a:spcPts val="600"/>
              </a:spcAft>
              <a:defRPr/>
            </a:pPr>
            <a:r>
              <a:rPr lang="en-US" sz="1800" dirty="0" smtClean="0"/>
              <a:t>(</a:t>
            </a:r>
            <a:r>
              <a:rPr lang="en-US" sz="1800" dirty="0"/>
              <a:t>A) The worker has been and will continue to be free from control or direction over the performance of their </a:t>
            </a:r>
            <a:r>
              <a:rPr lang="en-US" sz="1800" dirty="0" smtClean="0"/>
              <a:t>work, both </a:t>
            </a:r>
            <a:r>
              <a:rPr lang="en-US" altLang="en-US" sz="1800" dirty="0" smtClean="0"/>
              <a:t>under </a:t>
            </a:r>
            <a:r>
              <a:rPr lang="en-US" altLang="en-US" sz="1800" dirty="0"/>
              <a:t>the contract for the performance of the work and in </a:t>
            </a:r>
            <a:r>
              <a:rPr lang="en-US" altLang="en-US" sz="1800" dirty="0" smtClean="0"/>
              <a:t>fact</a:t>
            </a:r>
            <a:r>
              <a:rPr lang="en-US" sz="1800" dirty="0" smtClean="0"/>
              <a:t>.</a:t>
            </a:r>
            <a:endParaRPr lang="en-US" sz="1800" dirty="0"/>
          </a:p>
          <a:p>
            <a:pPr lvl="1" eaLnBrk="1" hangingPunct="1">
              <a:spcBef>
                <a:spcPts val="600"/>
              </a:spcBef>
              <a:spcAft>
                <a:spcPts val="600"/>
              </a:spcAft>
              <a:defRPr/>
            </a:pPr>
            <a:r>
              <a:rPr lang="en-US" sz="1800" dirty="0"/>
              <a:t>(B) </a:t>
            </a:r>
            <a:r>
              <a:rPr lang="en-US" altLang="en-US" sz="1800" dirty="0"/>
              <a:t>) that the worker performs work that is outside the usual course </a:t>
            </a:r>
            <a:r>
              <a:rPr lang="en-US" altLang="en-US" sz="1800" dirty="0" smtClean="0"/>
              <a:t>of business of the hiring </a:t>
            </a:r>
            <a:r>
              <a:rPr lang="en-US" altLang="en-US" sz="1800" dirty="0"/>
              <a:t>entity’s business; </a:t>
            </a:r>
            <a:endParaRPr lang="en-US" sz="1800" dirty="0" smtClean="0"/>
          </a:p>
          <a:p>
            <a:pPr lvl="1" eaLnBrk="1" hangingPunct="1">
              <a:spcBef>
                <a:spcPts val="600"/>
              </a:spcBef>
              <a:spcAft>
                <a:spcPts val="600"/>
              </a:spcAft>
              <a:defRPr/>
            </a:pPr>
            <a:r>
              <a:rPr lang="en-US" sz="1800" dirty="0"/>
              <a:t>(C) The worker is customarily engaged in an independently established trade, occupation, profession, or </a:t>
            </a:r>
            <a:r>
              <a:rPr lang="en-US" sz="1800" dirty="0" smtClean="0"/>
              <a:t>business </a:t>
            </a:r>
            <a:r>
              <a:rPr lang="en-US" altLang="en-US" sz="1800" dirty="0" smtClean="0"/>
              <a:t>of </a:t>
            </a:r>
            <a:r>
              <a:rPr lang="en-US" altLang="en-US" sz="1800" dirty="0"/>
              <a:t>the same nature as the work </a:t>
            </a:r>
            <a:r>
              <a:rPr lang="en-US" altLang="en-US" sz="1800" dirty="0" smtClean="0"/>
              <a:t>performed.</a:t>
            </a:r>
          </a:p>
          <a:p>
            <a:pPr marL="465137" lvl="1" indent="0" eaLnBrk="1" hangingPunct="1">
              <a:spcBef>
                <a:spcPts val="600"/>
              </a:spcBef>
              <a:spcAft>
                <a:spcPts val="600"/>
              </a:spcAft>
              <a:buNone/>
              <a:defRPr/>
            </a:pPr>
            <a:r>
              <a:rPr lang="en-US" altLang="en-US" sz="1800" dirty="0"/>
              <a:t>Note that </a:t>
            </a:r>
            <a:r>
              <a:rPr lang="en-US" altLang="en-US" sz="1800" u="sng" dirty="0"/>
              <a:t>each</a:t>
            </a:r>
            <a:r>
              <a:rPr lang="en-US" altLang="en-US" sz="1800" dirty="0"/>
              <a:t> of these requirements need to be met in order for the presumption that a worker is an employee to be rebutted, and for a court to recognize that a worker has been properly classified as an independent contractor</a:t>
            </a:r>
            <a:endParaRPr lang="en-US" sz="1800" dirty="0"/>
          </a:p>
          <a:p>
            <a:pPr lvl="1" eaLnBrk="1" hangingPunct="1">
              <a:spcBef>
                <a:spcPts val="600"/>
              </a:spcBef>
              <a:spcAft>
                <a:spcPts val="600"/>
              </a:spcAft>
              <a:defRPr/>
            </a:pPr>
            <a:endParaRPr lang="en-US" sz="1800" dirty="0"/>
          </a:p>
          <a:p>
            <a:pPr marL="0" indent="0" eaLnBrk="1" hangingPunct="1">
              <a:buFontTx/>
              <a:buNone/>
              <a:defRPr/>
            </a:pPr>
            <a:endParaRPr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064EF8-4A7D-4AFD-AD17-A04DCAB18F50}"/>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a:t>
            </a:r>
          </a:p>
          <a:p>
            <a:pPr eaLnBrk="1" fontAlgn="auto" hangingPunct="1">
              <a:spcBef>
                <a:spcPts val="0"/>
              </a:spcBef>
              <a:spcAft>
                <a:spcPts val="0"/>
              </a:spcAft>
              <a:defRPr/>
            </a:pPr>
            <a:r>
              <a:rPr lang="en-US" sz="4000" b="1" dirty="0">
                <a:solidFill>
                  <a:srgbClr val="FFFFFF"/>
                </a:solidFill>
                <a:latin typeface="+mn-lt"/>
                <a:cs typeface="+mn-cs"/>
              </a:rPr>
              <a:t> Benefits of Using Independent </a:t>
            </a:r>
          </a:p>
          <a:p>
            <a:pPr eaLnBrk="1" fontAlgn="auto" hangingPunct="1">
              <a:spcBef>
                <a:spcPts val="0"/>
              </a:spcBef>
              <a:spcAft>
                <a:spcPts val="0"/>
              </a:spcAft>
              <a:defRPr/>
            </a:pPr>
            <a:r>
              <a:rPr lang="en-US" sz="4000" b="1" dirty="0">
                <a:solidFill>
                  <a:srgbClr val="FFFFFF"/>
                </a:solidFill>
                <a:latin typeface="+mn-lt"/>
                <a:cs typeface="+mn-cs"/>
              </a:rPr>
              <a:t> Contractors </a:t>
            </a:r>
          </a:p>
          <a:p>
            <a:pPr eaLnBrk="1" fontAlgn="auto" hangingPunct="1">
              <a:spcBef>
                <a:spcPts val="0"/>
              </a:spcBef>
              <a:spcAft>
                <a:spcPts val="0"/>
              </a:spcAft>
              <a:defRPr/>
            </a:pPr>
            <a:r>
              <a:rPr lang="en-US" sz="4000" b="1" dirty="0">
                <a:solidFill>
                  <a:srgbClr val="FFFFFF"/>
                </a:solidFill>
                <a:latin typeface="+mn-lt"/>
                <a:cs typeface="+mn-cs"/>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xmlns="" id="{9C956DEF-4A58-42DF-9B5A-04DF9B85054E}"/>
              </a:ext>
            </a:extLst>
          </p:cNvPr>
          <p:cNvSpPr>
            <a:spLocks noGrp="1" noChangeArrowheads="1"/>
          </p:cNvSpPr>
          <p:nvPr>
            <p:ph type="title"/>
          </p:nvPr>
        </p:nvSpPr>
        <p:spPr/>
        <p:txBody>
          <a:bodyPr/>
          <a:lstStyle/>
          <a:p>
            <a:pPr eaLnBrk="1" hangingPunct="1"/>
            <a:r>
              <a:rPr lang="en-US" altLang="en-US"/>
              <a:t>Benefits of Using Independent Contractors</a:t>
            </a:r>
          </a:p>
        </p:txBody>
      </p:sp>
      <p:sp>
        <p:nvSpPr>
          <p:cNvPr id="3" name="Content Placeholder 2">
            <a:extLst>
              <a:ext uri="{FF2B5EF4-FFF2-40B4-BE49-F238E27FC236}">
                <a16:creationId xmlns:a16="http://schemas.microsoft.com/office/drawing/2014/main" xmlns="" id="{E1BE0EE1-B5E2-4B19-BA01-DEB9A859BC1F}"/>
              </a:ext>
            </a:extLst>
          </p:cNvPr>
          <p:cNvSpPr>
            <a:spLocks noGrp="1"/>
          </p:cNvSpPr>
          <p:nvPr>
            <p:ph idx="1"/>
          </p:nvPr>
        </p:nvSpPr>
        <p:spPr>
          <a:xfrm>
            <a:off x="850900" y="1295400"/>
            <a:ext cx="7445375" cy="5257800"/>
          </a:xfrm>
        </p:spPr>
        <p:txBody>
          <a:bodyPr/>
          <a:lstStyle/>
          <a:p>
            <a:pPr marL="0" indent="0" eaLnBrk="1" hangingPunct="1">
              <a:buFontTx/>
              <a:buNone/>
              <a:defRPr/>
            </a:pPr>
            <a:endParaRPr sz="2000" dirty="0"/>
          </a:p>
          <a:p>
            <a:pPr marL="0" indent="0" eaLnBrk="1" hangingPunct="1">
              <a:spcAft>
                <a:spcPts val="1200"/>
              </a:spcAft>
              <a:buFontTx/>
              <a:buNone/>
              <a:defRPr/>
            </a:pPr>
            <a:r>
              <a:rPr sz="2000" dirty="0"/>
              <a:t>Because independent contractors are not employees, companies that use them can avoid certain obligations and expenses, including:</a:t>
            </a:r>
          </a:p>
          <a:p>
            <a:pPr eaLnBrk="1" hangingPunct="1">
              <a:spcAft>
                <a:spcPts val="1200"/>
              </a:spcAft>
              <a:defRPr/>
            </a:pPr>
            <a:r>
              <a:rPr sz="1800" dirty="0" smtClean="0"/>
              <a:t>Employment </a:t>
            </a:r>
            <a:r>
              <a:rPr sz="1800" dirty="0"/>
              <a:t>law </a:t>
            </a:r>
            <a:r>
              <a:rPr sz="1800" dirty="0" smtClean="0"/>
              <a:t>compliance, including overtime, meal and rest periods, tracking of hours, pay stubs, document retention, etc.</a:t>
            </a:r>
            <a:endParaRPr sz="1800" dirty="0"/>
          </a:p>
          <a:p>
            <a:pPr eaLnBrk="1" hangingPunct="1">
              <a:spcAft>
                <a:spcPts val="1200"/>
              </a:spcAft>
              <a:defRPr/>
            </a:pPr>
            <a:r>
              <a:rPr lang="en-US" sz="1800" dirty="0"/>
              <a:t>Tax and insurance </a:t>
            </a:r>
            <a:r>
              <a:rPr lang="en-US" sz="1800" dirty="0" smtClean="0"/>
              <a:t>obligations (federal</a:t>
            </a:r>
            <a:r>
              <a:rPr lang="en-US" sz="1800" dirty="0"/>
              <a:t>, state, and local income </a:t>
            </a:r>
            <a:r>
              <a:rPr lang="en-US" sz="1800" dirty="0" smtClean="0"/>
              <a:t>taxes, Social </a:t>
            </a:r>
            <a:r>
              <a:rPr lang="en-US" sz="1800" dirty="0"/>
              <a:t>security and Medicare </a:t>
            </a:r>
            <a:r>
              <a:rPr lang="en-US" sz="1800" dirty="0" smtClean="0"/>
              <a:t>taxes, federal and state </a:t>
            </a:r>
            <a:r>
              <a:rPr lang="en-US" sz="1800" dirty="0"/>
              <a:t>unemployment insurance </a:t>
            </a:r>
            <a:r>
              <a:rPr lang="en-US" sz="1800" dirty="0" smtClean="0"/>
              <a:t>taxes).</a:t>
            </a:r>
            <a:endParaRPr lang="en-US" sz="1800" dirty="0"/>
          </a:p>
          <a:p>
            <a:pPr eaLnBrk="1" hangingPunct="1">
              <a:spcAft>
                <a:spcPts val="1200"/>
              </a:spcAft>
              <a:defRPr/>
            </a:pPr>
            <a:r>
              <a:rPr sz="1800" dirty="0" smtClean="0"/>
              <a:t>Employee </a:t>
            </a:r>
            <a:r>
              <a:rPr sz="1800" dirty="0"/>
              <a:t>benefits.</a:t>
            </a:r>
          </a:p>
          <a:p>
            <a:pPr eaLnBrk="1" hangingPunct="1">
              <a:spcAft>
                <a:spcPts val="1200"/>
              </a:spcAft>
              <a:defRPr/>
            </a:pPr>
            <a:r>
              <a:rPr sz="1800" dirty="0"/>
              <a:t>Immigration law compliance.</a:t>
            </a:r>
          </a:p>
          <a:p>
            <a:pPr eaLnBrk="1" hangingPunct="1">
              <a:spcAft>
                <a:spcPts val="1200"/>
              </a:spcAft>
              <a:defRPr/>
            </a:pPr>
            <a:r>
              <a:rPr sz="1800" dirty="0"/>
              <a:t>Affordable Care Act (ACA) compliance.</a:t>
            </a:r>
          </a:p>
          <a:p>
            <a:pPr eaLnBrk="1" hangingPunct="1">
              <a:spcAft>
                <a:spcPts val="1200"/>
              </a:spcAft>
              <a:defRPr/>
            </a:pPr>
            <a:endParaRPr sz="1200" dirty="0"/>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xmlns="" id="{D245E9F3-611B-4FB6-BCF3-A5C12B885FC3}"/>
              </a:ext>
            </a:extLst>
          </p:cNvPr>
          <p:cNvSpPr>
            <a:spLocks noGrp="1" noChangeArrowheads="1"/>
          </p:cNvSpPr>
          <p:nvPr>
            <p:ph type="title"/>
          </p:nvPr>
        </p:nvSpPr>
        <p:spPr/>
        <p:txBody>
          <a:bodyPr/>
          <a:lstStyle/>
          <a:p>
            <a:pPr eaLnBrk="1" hangingPunct="1"/>
            <a:r>
              <a:rPr lang="en-US" altLang="en-US"/>
              <a:t>Employment Law Compliance</a:t>
            </a:r>
          </a:p>
        </p:txBody>
      </p:sp>
      <p:sp>
        <p:nvSpPr>
          <p:cNvPr id="3" name="Content Placeholder 2">
            <a:extLst>
              <a:ext uri="{FF2B5EF4-FFF2-40B4-BE49-F238E27FC236}">
                <a16:creationId xmlns:a16="http://schemas.microsoft.com/office/drawing/2014/main" xmlns="" id="{6C34F03C-361B-4D87-B4F0-B4560A647F18}"/>
              </a:ext>
            </a:extLst>
          </p:cNvPr>
          <p:cNvSpPr>
            <a:spLocks noGrp="1"/>
          </p:cNvSpPr>
          <p:nvPr>
            <p:ph idx="1"/>
          </p:nvPr>
        </p:nvSpPr>
        <p:spPr>
          <a:xfrm>
            <a:off x="850900" y="1143000"/>
            <a:ext cx="7445375" cy="5105400"/>
          </a:xfrm>
        </p:spPr>
        <p:txBody>
          <a:bodyPr/>
          <a:lstStyle/>
          <a:p>
            <a:pPr marL="0" indent="0" eaLnBrk="1" hangingPunct="1">
              <a:buFontTx/>
              <a:buNone/>
              <a:defRPr/>
            </a:pPr>
            <a:endParaRPr sz="2000" dirty="0"/>
          </a:p>
          <a:p>
            <a:pPr marL="0" indent="0" eaLnBrk="1" hangingPunct="1">
              <a:spcAft>
                <a:spcPts val="1200"/>
              </a:spcAft>
              <a:buFontTx/>
              <a:buNone/>
              <a:defRPr/>
            </a:pPr>
            <a:r>
              <a:rPr sz="1800" dirty="0"/>
              <a:t>Federal </a:t>
            </a:r>
            <a:r>
              <a:rPr sz="1800" dirty="0" smtClean="0"/>
              <a:t>and State employment </a:t>
            </a:r>
            <a:r>
              <a:rPr sz="1800" dirty="0"/>
              <a:t>laws that cover employees, but generally not independent contractors, include:</a:t>
            </a:r>
          </a:p>
          <a:p>
            <a:pPr eaLnBrk="1" hangingPunct="1">
              <a:spcBef>
                <a:spcPts val="600"/>
              </a:spcBef>
              <a:spcAft>
                <a:spcPts val="0"/>
              </a:spcAft>
              <a:defRPr/>
            </a:pPr>
            <a:r>
              <a:rPr sz="1600" dirty="0" smtClean="0"/>
              <a:t>FEHA/CFRA/Wrongful Termination</a:t>
            </a:r>
          </a:p>
          <a:p>
            <a:pPr eaLnBrk="1" hangingPunct="1">
              <a:spcBef>
                <a:spcPts val="600"/>
              </a:spcBef>
              <a:spcAft>
                <a:spcPts val="0"/>
              </a:spcAft>
              <a:defRPr/>
            </a:pPr>
            <a:r>
              <a:rPr lang="en-US" sz="1600" dirty="0"/>
              <a:t>F</a:t>
            </a:r>
            <a:r>
              <a:rPr sz="1600" dirty="0" smtClean="0"/>
              <a:t>air </a:t>
            </a:r>
            <a:r>
              <a:rPr sz="1600" dirty="0"/>
              <a:t>Labor Standards Act (FLSA).</a:t>
            </a:r>
          </a:p>
          <a:p>
            <a:pPr eaLnBrk="1" hangingPunct="1">
              <a:spcBef>
                <a:spcPts val="600"/>
              </a:spcBef>
              <a:spcAft>
                <a:spcPts val="0"/>
              </a:spcAft>
              <a:defRPr/>
            </a:pPr>
            <a:r>
              <a:rPr sz="1600" dirty="0"/>
              <a:t>Title VII of the Civil Rights Act (Title VII).</a:t>
            </a:r>
          </a:p>
          <a:p>
            <a:pPr eaLnBrk="1" hangingPunct="1">
              <a:spcBef>
                <a:spcPts val="600"/>
              </a:spcBef>
              <a:spcAft>
                <a:spcPts val="0"/>
              </a:spcAft>
              <a:defRPr/>
            </a:pPr>
            <a:r>
              <a:rPr sz="1600" dirty="0"/>
              <a:t>Equal Pay Act (EPA).</a:t>
            </a:r>
          </a:p>
          <a:p>
            <a:pPr eaLnBrk="1" hangingPunct="1">
              <a:spcBef>
                <a:spcPts val="600"/>
              </a:spcBef>
              <a:spcAft>
                <a:spcPts val="0"/>
              </a:spcAft>
              <a:defRPr/>
            </a:pPr>
            <a:r>
              <a:rPr sz="1600" dirty="0"/>
              <a:t>Age Discrimination in Employment (ADEA).</a:t>
            </a:r>
          </a:p>
          <a:p>
            <a:pPr eaLnBrk="1" hangingPunct="1">
              <a:spcBef>
                <a:spcPts val="600"/>
              </a:spcBef>
              <a:spcAft>
                <a:spcPts val="0"/>
              </a:spcAft>
              <a:defRPr/>
            </a:pPr>
            <a:r>
              <a:rPr sz="1600" dirty="0"/>
              <a:t>Americans with Disabilities (ADA).</a:t>
            </a:r>
          </a:p>
          <a:p>
            <a:pPr eaLnBrk="1" hangingPunct="1">
              <a:spcBef>
                <a:spcPts val="600"/>
              </a:spcBef>
              <a:spcAft>
                <a:spcPts val="0"/>
              </a:spcAft>
              <a:defRPr/>
            </a:pPr>
            <a:r>
              <a:rPr sz="1600" dirty="0" smtClean="0"/>
              <a:t>Uniformed </a:t>
            </a:r>
            <a:r>
              <a:rPr sz="1600" dirty="0"/>
              <a:t>Services Employment Reemployment Rights Act (USERRA).</a:t>
            </a:r>
          </a:p>
          <a:p>
            <a:pPr eaLnBrk="1" hangingPunct="1">
              <a:spcBef>
                <a:spcPts val="600"/>
              </a:spcBef>
              <a:spcAft>
                <a:spcPts val="0"/>
              </a:spcAft>
              <a:defRPr/>
            </a:pPr>
            <a:r>
              <a:rPr sz="1600" dirty="0"/>
              <a:t>Occupational Safety and Health Act (OSH Act).</a:t>
            </a:r>
          </a:p>
          <a:p>
            <a:pPr eaLnBrk="1" hangingPunct="1">
              <a:spcBef>
                <a:spcPts val="600"/>
              </a:spcBef>
              <a:spcAft>
                <a:spcPts val="0"/>
              </a:spcAft>
              <a:defRPr/>
            </a:pPr>
            <a:r>
              <a:rPr sz="1600" dirty="0"/>
              <a:t>Worker Adjustment Retraining Notification Act (WARN).</a:t>
            </a:r>
          </a:p>
          <a:p>
            <a:pPr eaLnBrk="1" hangingPunct="1">
              <a:spcBef>
                <a:spcPts val="600"/>
              </a:spcBef>
              <a:spcAft>
                <a:spcPts val="0"/>
              </a:spcAft>
              <a:defRPr/>
            </a:pPr>
            <a:r>
              <a:rPr sz="1600" dirty="0"/>
              <a:t>Family and Medical Leave Act (FMLA).</a:t>
            </a:r>
          </a:p>
          <a:p>
            <a:pPr eaLnBrk="1" hangingPunct="1">
              <a:spcBef>
                <a:spcPts val="600"/>
              </a:spcBef>
              <a:spcAft>
                <a:spcPts val="0"/>
              </a:spcAft>
              <a:defRPr/>
            </a:pPr>
            <a:r>
              <a:rPr sz="1600" dirty="0"/>
              <a:t>Employee Retirement Income Security Act (ERISA).</a:t>
            </a:r>
          </a:p>
          <a:p>
            <a:pPr eaLnBrk="1" hangingPunct="1">
              <a:spcBef>
                <a:spcPts val="600"/>
              </a:spcBef>
              <a:spcAft>
                <a:spcPts val="0"/>
              </a:spcAft>
              <a:defRPr/>
            </a:pPr>
            <a:r>
              <a:rPr sz="1600" dirty="0"/>
              <a:t>National Labor Relations Act (NLRA).</a:t>
            </a:r>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xmlns="" id="{053BF338-E761-42CC-A714-00A1E93CD002}"/>
              </a:ext>
            </a:extLst>
          </p:cNvPr>
          <p:cNvSpPr>
            <a:spLocks noGrp="1" noChangeArrowheads="1"/>
          </p:cNvSpPr>
          <p:nvPr>
            <p:ph type="title"/>
          </p:nvPr>
        </p:nvSpPr>
        <p:spPr/>
        <p:txBody>
          <a:bodyPr/>
          <a:lstStyle/>
          <a:p>
            <a:pPr eaLnBrk="1" hangingPunct="1"/>
            <a:r>
              <a:rPr lang="en-US" altLang="en-US"/>
              <a:t>Introduction</a:t>
            </a:r>
          </a:p>
        </p:txBody>
      </p:sp>
      <p:sp>
        <p:nvSpPr>
          <p:cNvPr id="3" name="Content Placeholder 2">
            <a:extLst>
              <a:ext uri="{FF2B5EF4-FFF2-40B4-BE49-F238E27FC236}">
                <a16:creationId xmlns:a16="http://schemas.microsoft.com/office/drawing/2014/main" xmlns="" id="{F855A6CD-26B6-4C82-B7AF-6F577211CFC2}"/>
              </a:ext>
            </a:extLst>
          </p:cNvPr>
          <p:cNvSpPr>
            <a:spLocks noGrp="1"/>
          </p:cNvSpPr>
          <p:nvPr>
            <p:ph idx="1"/>
          </p:nvPr>
        </p:nvSpPr>
        <p:spPr>
          <a:xfrm>
            <a:off x="850900" y="1219200"/>
            <a:ext cx="7445375" cy="4879975"/>
          </a:xfrm>
        </p:spPr>
        <p:txBody>
          <a:bodyPr/>
          <a:lstStyle/>
          <a:p>
            <a:pPr marL="0" indent="0" eaLnBrk="1" hangingPunct="1">
              <a:spcAft>
                <a:spcPts val="1200"/>
              </a:spcAft>
              <a:buFontTx/>
              <a:buNone/>
              <a:defRPr/>
            </a:pPr>
            <a:endParaRPr sz="2000"/>
          </a:p>
          <a:p>
            <a:pPr eaLnBrk="1" hangingPunct="1">
              <a:spcAft>
                <a:spcPts val="1200"/>
              </a:spcAft>
              <a:defRPr/>
            </a:pPr>
            <a:r>
              <a:rPr sz="2000"/>
              <a:t>This presentation discusses how to properly classify workers as independent contractors vs. employees.</a:t>
            </a:r>
          </a:p>
          <a:p>
            <a:pPr eaLnBrk="1" hangingPunct="1">
              <a:spcAft>
                <a:spcPts val="1200"/>
              </a:spcAft>
              <a:defRPr/>
            </a:pPr>
            <a:r>
              <a:rPr sz="2000"/>
              <a:t>Specifically, this presentation covers:</a:t>
            </a:r>
          </a:p>
          <a:p>
            <a:pPr lvl="1" eaLnBrk="1" hangingPunct="1">
              <a:spcBef>
                <a:spcPts val="600"/>
              </a:spcBef>
              <a:spcAft>
                <a:spcPts val="600"/>
              </a:spcAft>
              <a:defRPr/>
            </a:pPr>
            <a:r>
              <a:rPr sz="1800"/>
              <a:t>The difference between independent contractors and employees.</a:t>
            </a:r>
          </a:p>
          <a:p>
            <a:pPr lvl="1" eaLnBrk="1" hangingPunct="1">
              <a:spcBef>
                <a:spcPts val="600"/>
              </a:spcBef>
              <a:spcAft>
                <a:spcPts val="600"/>
              </a:spcAft>
              <a:defRPr/>
            </a:pPr>
            <a:r>
              <a:rPr sz="1800"/>
              <a:t>The tests used to determine independent contractor status.</a:t>
            </a:r>
          </a:p>
          <a:p>
            <a:pPr lvl="1" eaLnBrk="1" hangingPunct="1">
              <a:spcBef>
                <a:spcPts val="600"/>
              </a:spcBef>
              <a:spcAft>
                <a:spcPts val="600"/>
              </a:spcAft>
              <a:defRPr/>
            </a:pPr>
            <a:r>
              <a:rPr sz="1800"/>
              <a:t>The benefits of using independent contractors.</a:t>
            </a:r>
          </a:p>
          <a:p>
            <a:pPr lvl="1" eaLnBrk="1" hangingPunct="1">
              <a:spcBef>
                <a:spcPts val="600"/>
              </a:spcBef>
              <a:spcAft>
                <a:spcPts val="600"/>
              </a:spcAft>
              <a:defRPr/>
            </a:pPr>
            <a:r>
              <a:rPr sz="1800"/>
              <a:t>The consequences of misclassifying employees as independent contractors.</a:t>
            </a:r>
          </a:p>
          <a:p>
            <a:pPr lvl="1" eaLnBrk="1" hangingPunct="1">
              <a:spcBef>
                <a:spcPts val="600"/>
              </a:spcBef>
              <a:spcAft>
                <a:spcPts val="600"/>
              </a:spcAft>
              <a:defRPr/>
            </a:pPr>
            <a:r>
              <a:rPr sz="1800"/>
              <a:t>Best practices a</a:t>
            </a:r>
            <a:r>
              <a:rPr lang="en-GB" sz="1800" err="1"/>
              <a:t>nd</a:t>
            </a:r>
            <a:r>
              <a:rPr lang="en-GB" sz="1800"/>
              <a:t> r</a:t>
            </a:r>
            <a:r>
              <a:rPr sz="1800" err="1"/>
              <a:t>ecent</a:t>
            </a:r>
            <a:r>
              <a:rPr sz="1800"/>
              <a:t> trends.</a:t>
            </a:r>
          </a:p>
          <a:p>
            <a:pPr marL="0" indent="0" eaLnBrk="1" hangingPunct="1">
              <a:spcAft>
                <a:spcPts val="1200"/>
              </a:spcAft>
              <a:buFontTx/>
              <a:buNone/>
              <a:defRPr/>
            </a:pPr>
            <a:endParaRPr sz="1800"/>
          </a:p>
          <a:p>
            <a:pPr eaLnBrk="1" hangingPunct="1">
              <a:spcAft>
                <a:spcPts val="1200"/>
              </a:spcAft>
              <a:defRPr/>
            </a:pPr>
            <a:endParaRPr sz="1200"/>
          </a:p>
          <a:p>
            <a:pPr lvl="2" eaLnBrk="1" hangingPunct="1">
              <a:spcAft>
                <a:spcPts val="800"/>
              </a:spcAft>
              <a:buFont typeface="Courier New" panose="02070309020205020404" pitchFamily="49" charset="0"/>
              <a:buNone/>
              <a:defRPr/>
            </a:pPr>
            <a:endParaRPr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xmlns="" id="{AE6A25C1-3244-46D0-84BD-54EFFFF32665}"/>
              </a:ext>
            </a:extLst>
          </p:cNvPr>
          <p:cNvSpPr>
            <a:spLocks noGrp="1" noChangeArrowheads="1"/>
          </p:cNvSpPr>
          <p:nvPr>
            <p:ph type="title"/>
          </p:nvPr>
        </p:nvSpPr>
        <p:spPr/>
        <p:txBody>
          <a:bodyPr/>
          <a:lstStyle/>
          <a:p>
            <a:pPr eaLnBrk="1" hangingPunct="1"/>
            <a:r>
              <a:rPr lang="en-US" altLang="en-US"/>
              <a:t>Employee Benefits</a:t>
            </a:r>
          </a:p>
        </p:txBody>
      </p:sp>
      <p:sp>
        <p:nvSpPr>
          <p:cNvPr id="3" name="Content Placeholder 2">
            <a:extLst>
              <a:ext uri="{FF2B5EF4-FFF2-40B4-BE49-F238E27FC236}">
                <a16:creationId xmlns:a16="http://schemas.microsoft.com/office/drawing/2014/main" xmlns="" id="{00F055B7-A71C-49E0-AC76-2047B6D1D17C}"/>
              </a:ext>
            </a:extLst>
          </p:cNvPr>
          <p:cNvSpPr>
            <a:spLocks noGrp="1"/>
          </p:cNvSpPr>
          <p:nvPr>
            <p:ph idx="1"/>
          </p:nvPr>
        </p:nvSpPr>
        <p:spPr>
          <a:xfrm>
            <a:off x="850900" y="1143000"/>
            <a:ext cx="7445375" cy="4956175"/>
          </a:xfrm>
        </p:spPr>
        <p:txBody>
          <a:bodyPr/>
          <a:lstStyle/>
          <a:p>
            <a:pPr marL="0" indent="0" eaLnBrk="1" hangingPunct="1">
              <a:buFontTx/>
              <a:buNone/>
              <a:defRPr/>
            </a:pPr>
            <a:endParaRPr sz="2000"/>
          </a:p>
          <a:p>
            <a:pPr marL="0" indent="0" eaLnBrk="1" hangingPunct="1">
              <a:spcAft>
                <a:spcPts val="1200"/>
              </a:spcAft>
              <a:buFontTx/>
              <a:buNone/>
              <a:defRPr/>
            </a:pPr>
            <a:r>
              <a:rPr sz="2000"/>
              <a:t>Companies often provide benefits to their employees that are not available to independent contractors including, for example:</a:t>
            </a:r>
          </a:p>
          <a:p>
            <a:pPr eaLnBrk="1" hangingPunct="1">
              <a:spcAft>
                <a:spcPts val="600"/>
              </a:spcAft>
              <a:defRPr/>
            </a:pPr>
            <a:r>
              <a:rPr sz="1800"/>
              <a:t>Health insurance, including cafeteria plans.</a:t>
            </a:r>
          </a:p>
          <a:p>
            <a:pPr eaLnBrk="1" hangingPunct="1">
              <a:spcAft>
                <a:spcPts val="600"/>
              </a:spcAft>
              <a:defRPr/>
            </a:pPr>
            <a:r>
              <a:rPr sz="1800"/>
              <a:t>Retirement or pension plans.</a:t>
            </a:r>
          </a:p>
          <a:p>
            <a:pPr eaLnBrk="1" hangingPunct="1">
              <a:spcAft>
                <a:spcPts val="600"/>
              </a:spcAft>
              <a:defRPr/>
            </a:pPr>
            <a:r>
              <a:rPr sz="1800"/>
              <a:t>Stock options.</a:t>
            </a:r>
          </a:p>
          <a:p>
            <a:pPr eaLnBrk="1" hangingPunct="1">
              <a:spcAft>
                <a:spcPts val="600"/>
              </a:spcAft>
              <a:defRPr/>
            </a:pPr>
            <a:r>
              <a:rPr sz="1800"/>
              <a:t>Paid vacations.</a:t>
            </a:r>
          </a:p>
          <a:p>
            <a:pPr eaLnBrk="1" hangingPunct="1">
              <a:spcAft>
                <a:spcPts val="600"/>
              </a:spcAft>
              <a:defRPr/>
            </a:pPr>
            <a:r>
              <a:rPr sz="1800"/>
              <a:t>Sick days.</a:t>
            </a:r>
          </a:p>
          <a:p>
            <a:pPr eaLnBrk="1" hangingPunct="1">
              <a:spcAft>
                <a:spcPts val="600"/>
              </a:spcAft>
              <a:defRPr/>
            </a:pPr>
            <a:r>
              <a:rPr sz="1800"/>
              <a:t>Life insurance.</a:t>
            </a:r>
          </a:p>
          <a:p>
            <a:pPr eaLnBrk="1" hangingPunct="1">
              <a:spcAft>
                <a:spcPts val="600"/>
              </a:spcAft>
              <a:defRPr/>
            </a:pPr>
            <a:r>
              <a:rPr sz="1800"/>
              <a:t>Disability insurance.</a:t>
            </a:r>
          </a:p>
          <a:p>
            <a:pPr eaLnBrk="1" hangingPunct="1">
              <a:spcAft>
                <a:spcPts val="600"/>
              </a:spcAft>
              <a:defRPr/>
            </a:pPr>
            <a:r>
              <a:rPr sz="1800"/>
              <a:t>Fringe benefits, such as tuition reimbursement.</a:t>
            </a:r>
          </a:p>
          <a:p>
            <a:pPr lvl="2" eaLnBrk="1" hangingPunct="1">
              <a:spcAft>
                <a:spcPts val="800"/>
              </a:spcAft>
              <a:buFont typeface="Courier New" panose="02070309020205020404" pitchFamily="49" charset="0"/>
              <a:buNone/>
              <a:defRPr/>
            </a:pPr>
            <a:endParaRPr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xmlns="" id="{7FEE61BF-7131-4C10-923A-5D933F05F9E2}"/>
              </a:ext>
            </a:extLst>
          </p:cNvPr>
          <p:cNvSpPr>
            <a:spLocks noGrp="1" noChangeArrowheads="1"/>
          </p:cNvSpPr>
          <p:nvPr>
            <p:ph type="title"/>
          </p:nvPr>
        </p:nvSpPr>
        <p:spPr/>
        <p:txBody>
          <a:bodyPr/>
          <a:lstStyle/>
          <a:p>
            <a:pPr eaLnBrk="1" hangingPunct="1"/>
            <a:r>
              <a:rPr lang="en-US" altLang="en-US"/>
              <a:t>Immigration Law Compliance and </a:t>
            </a:r>
            <a:br>
              <a:rPr lang="en-US" altLang="en-US"/>
            </a:br>
            <a:r>
              <a:rPr lang="en-US" altLang="en-US"/>
              <a:t>Affordable Care Act (ACA) Compliance</a:t>
            </a:r>
          </a:p>
        </p:txBody>
      </p:sp>
      <p:sp>
        <p:nvSpPr>
          <p:cNvPr id="3" name="Content Placeholder 2">
            <a:extLst>
              <a:ext uri="{FF2B5EF4-FFF2-40B4-BE49-F238E27FC236}">
                <a16:creationId xmlns:a16="http://schemas.microsoft.com/office/drawing/2014/main" xmlns="" id="{317C49DD-6E4C-4FCD-A4DC-9C5763B9D887}"/>
              </a:ext>
            </a:extLst>
          </p:cNvPr>
          <p:cNvSpPr>
            <a:spLocks noGrp="1"/>
          </p:cNvSpPr>
          <p:nvPr>
            <p:ph idx="1"/>
          </p:nvPr>
        </p:nvSpPr>
        <p:spPr>
          <a:xfrm>
            <a:off x="850900" y="1143000"/>
            <a:ext cx="7445375" cy="4956175"/>
          </a:xfrm>
        </p:spPr>
        <p:txBody>
          <a:bodyPr/>
          <a:lstStyle/>
          <a:p>
            <a:pPr marL="0" indent="0" eaLnBrk="1" hangingPunct="1">
              <a:buFontTx/>
              <a:buNone/>
              <a:defRPr/>
            </a:pPr>
            <a:endParaRPr sz="2000"/>
          </a:p>
          <a:p>
            <a:pPr marL="0" indent="0" eaLnBrk="1" hangingPunct="1">
              <a:spcAft>
                <a:spcPts val="1200"/>
              </a:spcAft>
              <a:buFontTx/>
              <a:buNone/>
              <a:defRPr/>
            </a:pPr>
            <a:r>
              <a:t>Employers are not required to:</a:t>
            </a:r>
          </a:p>
          <a:p>
            <a:pPr eaLnBrk="1" hangingPunct="1">
              <a:spcAft>
                <a:spcPts val="1200"/>
              </a:spcAft>
              <a:defRPr/>
            </a:pPr>
            <a:r>
              <a:rPr sz="2000"/>
              <a:t>Verify </a:t>
            </a:r>
            <a:r>
              <a:rPr sz="2000" err="1"/>
              <a:t>wo</a:t>
            </a:r>
            <a:r>
              <a:rPr lang="en-GB" sz="2000" err="1"/>
              <a:t>rk</a:t>
            </a:r>
            <a:r>
              <a:rPr sz="2000"/>
              <a:t> authorization (by completing Form I-9) for independent contractors</a:t>
            </a:r>
            <a:r>
              <a:rPr sz="1800"/>
              <a:t>.</a:t>
            </a:r>
          </a:p>
          <a:p>
            <a:pPr eaLnBrk="1" hangingPunct="1">
              <a:spcAft>
                <a:spcPts val="1200"/>
              </a:spcAft>
              <a:defRPr/>
            </a:pPr>
            <a:r>
              <a:rPr sz="2000"/>
              <a:t>Provide coverage under the ACA for independent contractors who do not meet the common law definition of "employee."</a:t>
            </a:r>
          </a:p>
          <a:p>
            <a:pPr eaLnBrk="1" hangingPunct="1">
              <a:spcAft>
                <a:spcPts val="1200"/>
              </a:spcAft>
              <a:defRPr/>
            </a:pPr>
            <a:endParaRPr sz="1200"/>
          </a:p>
          <a:p>
            <a:pPr lvl="2" eaLnBrk="1" hangingPunct="1">
              <a:spcAft>
                <a:spcPts val="800"/>
              </a:spcAft>
              <a:buFont typeface="Courier New" panose="02070309020205020404" pitchFamily="49" charset="0"/>
              <a:buNone/>
              <a:defRPr/>
            </a:pPr>
            <a:endParaRPr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E9235F-DE6D-4243-8900-E72F5AB4E31E}"/>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Consequences of Misclassification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xmlns="" id="{BF1B4248-7FAB-44C3-B5A7-3DDB9F9FA463}"/>
              </a:ext>
            </a:extLst>
          </p:cNvPr>
          <p:cNvSpPr>
            <a:spLocks noGrp="1" noChangeArrowheads="1"/>
          </p:cNvSpPr>
          <p:nvPr>
            <p:ph type="title"/>
          </p:nvPr>
        </p:nvSpPr>
        <p:spPr/>
        <p:txBody>
          <a:bodyPr/>
          <a:lstStyle/>
          <a:p>
            <a:pPr eaLnBrk="1" hangingPunct="1"/>
            <a:r>
              <a:rPr lang="en-US" altLang="en-US"/>
              <a:t>Consequences of Misclassification</a:t>
            </a:r>
          </a:p>
        </p:txBody>
      </p:sp>
      <p:sp>
        <p:nvSpPr>
          <p:cNvPr id="3" name="Content Placeholder 2">
            <a:extLst>
              <a:ext uri="{FF2B5EF4-FFF2-40B4-BE49-F238E27FC236}">
                <a16:creationId xmlns:a16="http://schemas.microsoft.com/office/drawing/2014/main" xmlns="" id="{036EE8C4-3201-4F81-9A3B-2877E51BEE78}"/>
              </a:ext>
            </a:extLst>
          </p:cNvPr>
          <p:cNvSpPr>
            <a:spLocks noGrp="1"/>
          </p:cNvSpPr>
          <p:nvPr>
            <p:ph idx="1"/>
          </p:nvPr>
        </p:nvSpPr>
        <p:spPr>
          <a:xfrm>
            <a:off x="850900" y="1143000"/>
            <a:ext cx="7445375" cy="5638800"/>
          </a:xfrm>
        </p:spPr>
        <p:txBody>
          <a:bodyPr/>
          <a:lstStyle/>
          <a:p>
            <a:pPr marL="0" indent="0" eaLnBrk="1" hangingPunct="1">
              <a:buFontTx/>
              <a:buNone/>
              <a:defRPr/>
            </a:pPr>
            <a:endParaRPr sz="2000" dirty="0"/>
          </a:p>
          <a:p>
            <a:pPr marL="0" indent="0" eaLnBrk="1" hangingPunct="1">
              <a:spcAft>
                <a:spcPts val="1200"/>
              </a:spcAft>
              <a:buFontTx/>
              <a:buNone/>
              <a:defRPr/>
            </a:pPr>
            <a:r>
              <a:rPr sz="2000" dirty="0"/>
              <a:t>The penalties for misclassification can be serious. If a company misclassifies an employee as an independent contractor, it must ensure compliance going forward and may be liable for:</a:t>
            </a:r>
          </a:p>
          <a:p>
            <a:pPr eaLnBrk="1" hangingPunct="1">
              <a:spcAft>
                <a:spcPts val="600"/>
              </a:spcAft>
              <a:defRPr/>
            </a:pPr>
            <a:r>
              <a:rPr sz="1800" dirty="0"/>
              <a:t>Back </a:t>
            </a:r>
            <a:r>
              <a:rPr sz="1800" dirty="0" smtClean="0"/>
              <a:t>wages, overtime pay, meal and rest period premiums.</a:t>
            </a:r>
          </a:p>
          <a:p>
            <a:pPr eaLnBrk="1" hangingPunct="1">
              <a:spcAft>
                <a:spcPts val="600"/>
              </a:spcAft>
              <a:defRPr/>
            </a:pPr>
            <a:r>
              <a:rPr lang="en-US" sz="1800" dirty="0" smtClean="0"/>
              <a:t>Statutory penalties, e.g. Labor Code 203 and 226.</a:t>
            </a:r>
            <a:endParaRPr sz="1800" dirty="0"/>
          </a:p>
          <a:p>
            <a:pPr eaLnBrk="1" hangingPunct="1">
              <a:spcAft>
                <a:spcPts val="600"/>
              </a:spcAft>
              <a:defRPr/>
            </a:pPr>
            <a:r>
              <a:rPr sz="1800" dirty="0"/>
              <a:t>Employee benefits, including stock options, retirement benefits, and health plan coverage (or the value of those benefits).</a:t>
            </a:r>
          </a:p>
          <a:p>
            <a:pPr eaLnBrk="1" hangingPunct="1">
              <a:spcAft>
                <a:spcPts val="600"/>
              </a:spcAft>
              <a:defRPr/>
            </a:pPr>
            <a:r>
              <a:rPr sz="1800" dirty="0"/>
              <a:t>Disability payments and workers' compensation.</a:t>
            </a:r>
          </a:p>
          <a:p>
            <a:pPr eaLnBrk="1" hangingPunct="1">
              <a:spcAft>
                <a:spcPts val="600"/>
              </a:spcAft>
              <a:defRPr/>
            </a:pPr>
            <a:r>
              <a:rPr sz="1800" dirty="0"/>
              <a:t>Tax and insurance obligations.</a:t>
            </a:r>
          </a:p>
          <a:p>
            <a:pPr eaLnBrk="1" hangingPunct="1">
              <a:spcAft>
                <a:spcPts val="600"/>
              </a:spcAft>
              <a:defRPr/>
            </a:pPr>
            <a:r>
              <a:rPr sz="1800" dirty="0"/>
              <a:t>Liquidated damages.</a:t>
            </a:r>
          </a:p>
          <a:p>
            <a:pPr eaLnBrk="1" hangingPunct="1">
              <a:spcAft>
                <a:spcPts val="600"/>
              </a:spcAft>
              <a:defRPr/>
            </a:pPr>
            <a:r>
              <a:rPr sz="1800" dirty="0"/>
              <a:t>Civil monetary </a:t>
            </a:r>
            <a:r>
              <a:rPr sz="1800" dirty="0" smtClean="0"/>
              <a:t>penalties/PAGA penalties.</a:t>
            </a:r>
            <a:endParaRPr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xmlns="" id="{29184BB2-874B-4ABB-B236-3A9068077FC8}"/>
              </a:ext>
            </a:extLst>
          </p:cNvPr>
          <p:cNvSpPr>
            <a:spLocks noGrp="1" noChangeArrowheads="1"/>
          </p:cNvSpPr>
          <p:nvPr>
            <p:ph type="title"/>
          </p:nvPr>
        </p:nvSpPr>
        <p:spPr/>
        <p:txBody>
          <a:bodyPr/>
          <a:lstStyle/>
          <a:p>
            <a:pPr eaLnBrk="1" hangingPunct="1"/>
            <a:r>
              <a:rPr lang="en-US" altLang="en-US"/>
              <a:t>Employment Law Compliance</a:t>
            </a:r>
          </a:p>
        </p:txBody>
      </p:sp>
      <p:sp>
        <p:nvSpPr>
          <p:cNvPr id="3" name="Content Placeholder 2">
            <a:extLst>
              <a:ext uri="{FF2B5EF4-FFF2-40B4-BE49-F238E27FC236}">
                <a16:creationId xmlns:a16="http://schemas.microsoft.com/office/drawing/2014/main" xmlns="" id="{3D8E34C3-4EC3-4821-8351-322D3F4EE420}"/>
              </a:ext>
            </a:extLst>
          </p:cNvPr>
          <p:cNvSpPr>
            <a:spLocks noGrp="1"/>
          </p:cNvSpPr>
          <p:nvPr>
            <p:ph idx="1"/>
          </p:nvPr>
        </p:nvSpPr>
        <p:spPr>
          <a:xfrm>
            <a:off x="850900" y="1143000"/>
            <a:ext cx="7445375" cy="4956175"/>
          </a:xfrm>
        </p:spPr>
        <p:txBody>
          <a:bodyPr/>
          <a:lstStyle/>
          <a:p>
            <a:pPr marL="0" indent="0" eaLnBrk="1" hangingPunct="1">
              <a:buFontTx/>
              <a:buNone/>
              <a:defRPr/>
            </a:pPr>
            <a:endParaRPr sz="2000" dirty="0"/>
          </a:p>
          <a:p>
            <a:pPr marL="0" indent="0" eaLnBrk="1" hangingPunct="1">
              <a:spcAft>
                <a:spcPts val="1200"/>
              </a:spcAft>
              <a:buFontTx/>
              <a:buNone/>
              <a:defRPr/>
            </a:pPr>
            <a:r>
              <a:rPr sz="2000" dirty="0"/>
              <a:t>Improperly classifying an employee as an independent contractor could lead to claims for:</a:t>
            </a:r>
          </a:p>
          <a:p>
            <a:pPr eaLnBrk="1" hangingPunct="1">
              <a:spcBef>
                <a:spcPts val="600"/>
              </a:spcBef>
              <a:spcAft>
                <a:spcPts val="600"/>
              </a:spcAft>
              <a:defRPr/>
            </a:pPr>
            <a:r>
              <a:rPr sz="1800" dirty="0"/>
              <a:t>Unpaid overtime compensation and reimbursement of work-related expenses.</a:t>
            </a:r>
          </a:p>
          <a:p>
            <a:pPr eaLnBrk="1" hangingPunct="1">
              <a:spcBef>
                <a:spcPts val="600"/>
              </a:spcBef>
              <a:spcAft>
                <a:spcPts val="600"/>
              </a:spcAft>
              <a:defRPr/>
            </a:pPr>
            <a:r>
              <a:rPr sz="1800" dirty="0"/>
              <a:t>Reasonable accommodation and return to work benefits under the ADA and its state </a:t>
            </a:r>
            <a:r>
              <a:rPr sz="1800" dirty="0" smtClean="0"/>
              <a:t>equivalent FEHA.</a:t>
            </a:r>
            <a:endParaRPr sz="1800" dirty="0"/>
          </a:p>
          <a:p>
            <a:pPr eaLnBrk="1" hangingPunct="1">
              <a:spcBef>
                <a:spcPts val="600"/>
              </a:spcBef>
              <a:spcAft>
                <a:spcPts val="600"/>
              </a:spcAft>
              <a:defRPr/>
            </a:pPr>
            <a:r>
              <a:rPr sz="1800" dirty="0"/>
              <a:t>Leaves of absence under the FMLA and </a:t>
            </a:r>
            <a:r>
              <a:rPr sz="1800" dirty="0" smtClean="0"/>
              <a:t>its state equivalents CFRA.</a:t>
            </a:r>
            <a:endParaRPr sz="1800" dirty="0"/>
          </a:p>
          <a:p>
            <a:pPr eaLnBrk="1" hangingPunct="1">
              <a:spcBef>
                <a:spcPts val="600"/>
              </a:spcBef>
              <a:spcAft>
                <a:spcPts val="600"/>
              </a:spcAft>
              <a:defRPr/>
            </a:pPr>
            <a:r>
              <a:rPr sz="1800" dirty="0"/>
              <a:t>Plant closure and mass layoff notice and penalties under WARN and its state equivalents.</a:t>
            </a:r>
          </a:p>
          <a:p>
            <a:pPr eaLnBrk="1" hangingPunct="1">
              <a:spcBef>
                <a:spcPts val="600"/>
              </a:spcBef>
              <a:spcAft>
                <a:spcPts val="600"/>
              </a:spcAft>
              <a:defRPr/>
            </a:pPr>
            <a:r>
              <a:rPr sz="1800" dirty="0"/>
              <a:t>Discrimination under Title VII, ADEA, </a:t>
            </a:r>
            <a:r>
              <a:rPr sz="1800" dirty="0" smtClean="0"/>
              <a:t>FEHA and other local </a:t>
            </a:r>
            <a:r>
              <a:rPr sz="1800" dirty="0"/>
              <a:t>anti-discrimination laws.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xmlns="" id="{96B9D2A0-DC4A-4B50-AD6B-66F3D94EE091}"/>
              </a:ext>
            </a:extLst>
          </p:cNvPr>
          <p:cNvSpPr>
            <a:spLocks noGrp="1" noChangeArrowheads="1"/>
          </p:cNvSpPr>
          <p:nvPr>
            <p:ph type="title"/>
          </p:nvPr>
        </p:nvSpPr>
        <p:spPr/>
        <p:txBody>
          <a:bodyPr/>
          <a:lstStyle/>
          <a:p>
            <a:pPr eaLnBrk="1" hangingPunct="1"/>
            <a:r>
              <a:rPr lang="en-US" altLang="en-US"/>
              <a:t>Targets of Enforcement and Litigation</a:t>
            </a:r>
          </a:p>
        </p:txBody>
      </p:sp>
      <p:sp>
        <p:nvSpPr>
          <p:cNvPr id="3" name="Content Placeholder 2">
            <a:extLst>
              <a:ext uri="{FF2B5EF4-FFF2-40B4-BE49-F238E27FC236}">
                <a16:creationId xmlns:a16="http://schemas.microsoft.com/office/drawing/2014/main" xmlns="" id="{51243AA5-963C-4B59-85D9-91D3D7E59351}"/>
              </a:ext>
            </a:extLst>
          </p:cNvPr>
          <p:cNvSpPr>
            <a:spLocks noGrp="1"/>
          </p:cNvSpPr>
          <p:nvPr>
            <p:ph idx="1"/>
          </p:nvPr>
        </p:nvSpPr>
        <p:spPr>
          <a:xfrm>
            <a:off x="850900" y="1143000"/>
            <a:ext cx="7445375" cy="4956175"/>
          </a:xfrm>
        </p:spPr>
        <p:txBody>
          <a:bodyPr/>
          <a:lstStyle/>
          <a:p>
            <a:pPr marL="0" indent="0" eaLnBrk="1" hangingPunct="1">
              <a:buFontTx/>
              <a:buNone/>
              <a:defRPr/>
            </a:pPr>
            <a:endParaRPr sz="2000"/>
          </a:p>
          <a:p>
            <a:pPr marL="0" indent="0" eaLnBrk="1" hangingPunct="1">
              <a:spcBef>
                <a:spcPts val="0"/>
              </a:spcBef>
              <a:spcAft>
                <a:spcPts val="0"/>
              </a:spcAft>
              <a:buFontTx/>
              <a:buNone/>
              <a:defRPr/>
            </a:pPr>
            <a:r>
              <a:rPr sz="2200"/>
              <a:t>Industries particularly susceptible to regulatory enforcement for independent contractor misclassification include:                                            </a:t>
            </a:r>
            <a:endParaRPr sz="1800"/>
          </a:p>
          <a:p>
            <a:pPr eaLnBrk="1" hangingPunct="1">
              <a:spcBef>
                <a:spcPts val="600"/>
              </a:spcBef>
              <a:spcAft>
                <a:spcPts val="600"/>
              </a:spcAft>
              <a:defRPr/>
            </a:pPr>
            <a:r>
              <a:rPr sz="1600"/>
              <a:t>Construction.</a:t>
            </a:r>
          </a:p>
          <a:p>
            <a:pPr eaLnBrk="1" hangingPunct="1">
              <a:spcBef>
                <a:spcPts val="600"/>
              </a:spcBef>
              <a:spcAft>
                <a:spcPts val="600"/>
              </a:spcAft>
              <a:defRPr/>
            </a:pPr>
            <a:r>
              <a:rPr sz="1600"/>
              <a:t>Transportation and trucking.</a:t>
            </a:r>
          </a:p>
          <a:p>
            <a:pPr eaLnBrk="1" hangingPunct="1">
              <a:spcBef>
                <a:spcPts val="600"/>
              </a:spcBef>
              <a:spcAft>
                <a:spcPts val="600"/>
              </a:spcAft>
              <a:defRPr/>
            </a:pPr>
            <a:r>
              <a:rPr sz="1600"/>
              <a:t>Cable companies.</a:t>
            </a:r>
          </a:p>
          <a:p>
            <a:pPr eaLnBrk="1" hangingPunct="1">
              <a:spcBef>
                <a:spcPts val="600"/>
              </a:spcBef>
              <a:spcAft>
                <a:spcPts val="600"/>
              </a:spcAft>
              <a:defRPr/>
            </a:pPr>
            <a:r>
              <a:rPr sz="1600"/>
              <a:t>Janitorial services.</a:t>
            </a:r>
          </a:p>
          <a:p>
            <a:pPr eaLnBrk="1" hangingPunct="1">
              <a:spcBef>
                <a:spcPts val="600"/>
              </a:spcBef>
              <a:spcAft>
                <a:spcPts val="600"/>
              </a:spcAft>
              <a:defRPr/>
            </a:pPr>
            <a:r>
              <a:rPr sz="1600"/>
              <a:t>Landscaping and nurseries.</a:t>
            </a:r>
          </a:p>
          <a:p>
            <a:pPr eaLnBrk="1" hangingPunct="1">
              <a:spcBef>
                <a:spcPts val="600"/>
              </a:spcBef>
              <a:spcAft>
                <a:spcPts val="600"/>
              </a:spcAft>
              <a:defRPr/>
            </a:pPr>
            <a:r>
              <a:rPr sz="1600"/>
              <a:t>Security services.</a:t>
            </a:r>
          </a:p>
          <a:p>
            <a:pPr eaLnBrk="1" hangingPunct="1">
              <a:spcBef>
                <a:spcPts val="600"/>
              </a:spcBef>
              <a:spcAft>
                <a:spcPts val="600"/>
              </a:spcAft>
              <a:defRPr/>
            </a:pPr>
            <a:r>
              <a:rPr sz="1600"/>
              <a:t>Nursing.</a:t>
            </a:r>
          </a:p>
        </p:txBody>
      </p:sp>
      <p:sp>
        <p:nvSpPr>
          <p:cNvPr id="50180" name="TextBox 3">
            <a:extLst>
              <a:ext uri="{FF2B5EF4-FFF2-40B4-BE49-F238E27FC236}">
                <a16:creationId xmlns:a16="http://schemas.microsoft.com/office/drawing/2014/main" xmlns="" id="{B9391569-B5CB-4469-8BC4-E5A810B4D92C}"/>
              </a:ext>
            </a:extLst>
          </p:cNvPr>
          <p:cNvSpPr txBox="1">
            <a:spLocks noChangeArrowheads="1"/>
          </p:cNvSpPr>
          <p:nvPr/>
        </p:nvSpPr>
        <p:spPr bwMode="gray">
          <a:xfrm>
            <a:off x="4648200" y="2590800"/>
            <a:ext cx="3429000" cy="324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85750" indent="-285750">
              <a:spcBef>
                <a:spcPct val="50000"/>
              </a:spcBef>
              <a:buChar char="•"/>
              <a:defRPr sz="2400">
                <a:solidFill>
                  <a:schemeClr val="tx1"/>
                </a:solidFill>
                <a:latin typeface="Arial" panose="020B0604020202020204" pitchFamily="34" charset="0"/>
              </a:defRPr>
            </a:lvl1pPr>
            <a:lvl2pPr marL="742950" indent="-285750">
              <a:spcBef>
                <a:spcPct val="50000"/>
              </a:spcBef>
              <a:buChar char="•"/>
              <a:defRPr sz="2000">
                <a:solidFill>
                  <a:schemeClr val="tx1"/>
                </a:solidFill>
                <a:latin typeface="Arial" panose="020B0604020202020204" pitchFamily="34" charset="0"/>
              </a:defRPr>
            </a:lvl2pPr>
            <a:lvl3pPr marL="1143000" indent="-228600">
              <a:spcBef>
                <a:spcPct val="30000"/>
              </a:spcBef>
              <a:buFont typeface="Courier New" panose="02070309020205020404" pitchFamily="49" charset="0"/>
              <a:buChar char="o"/>
              <a:defRPr>
                <a:solidFill>
                  <a:schemeClr val="tx1"/>
                </a:solidFill>
                <a:latin typeface="Arial" panose="020B0604020202020204" pitchFamily="34" charset="0"/>
              </a:defRPr>
            </a:lvl3pPr>
            <a:lvl4pPr marL="1600200" indent="-228600">
              <a:spcBef>
                <a:spcPct val="25000"/>
              </a:spcBef>
              <a:buChar char="•"/>
              <a:defRPr sz="1600">
                <a:solidFill>
                  <a:schemeClr val="tx1"/>
                </a:solidFill>
                <a:latin typeface="Arial" panose="020B0604020202020204" pitchFamily="34" charset="0"/>
              </a:defRPr>
            </a:lvl4pPr>
            <a:lvl5pPr marL="2057400" indent="-228600">
              <a:spcBef>
                <a:spcPct val="20000"/>
              </a:spcBef>
              <a:spcAft>
                <a:spcPct val="20000"/>
              </a:spcAft>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20000"/>
              </a:spcAft>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20000"/>
              </a:spcAft>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20000"/>
              </a:spcAft>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20000"/>
              </a:spcAft>
              <a:buFont typeface="Arial" panose="020B0604020202020204" pitchFamily="34" charset="0"/>
              <a:buChar char="–"/>
              <a:defRPr sz="1400">
                <a:solidFill>
                  <a:schemeClr val="tx1"/>
                </a:solidFill>
                <a:latin typeface="Arial" panose="020B0604020202020204" pitchFamily="34" charset="0"/>
              </a:defRPr>
            </a:lvl9pPr>
          </a:lstStyle>
          <a:p>
            <a:pPr eaLnBrk="1" hangingPunct="1">
              <a:spcBef>
                <a:spcPts val="600"/>
              </a:spcBef>
              <a:spcAft>
                <a:spcPts val="600"/>
              </a:spcAft>
            </a:pPr>
            <a:r>
              <a:rPr lang="en-US" altLang="en-US" sz="1600">
                <a:solidFill>
                  <a:srgbClr val="4B4B4B"/>
                </a:solidFill>
              </a:rPr>
              <a:t>Child care.</a:t>
            </a:r>
          </a:p>
          <a:p>
            <a:pPr eaLnBrk="1" hangingPunct="1">
              <a:spcBef>
                <a:spcPts val="600"/>
              </a:spcBef>
              <a:spcAft>
                <a:spcPts val="600"/>
              </a:spcAft>
            </a:pPr>
            <a:r>
              <a:rPr lang="en-US" altLang="en-US" sz="1600">
                <a:solidFill>
                  <a:srgbClr val="4B4B4B"/>
                </a:solidFill>
              </a:rPr>
              <a:t>Home health care.</a:t>
            </a:r>
          </a:p>
          <a:p>
            <a:pPr eaLnBrk="1" hangingPunct="1">
              <a:spcBef>
                <a:spcPts val="600"/>
              </a:spcBef>
              <a:spcAft>
                <a:spcPts val="600"/>
              </a:spcAft>
            </a:pPr>
            <a:r>
              <a:rPr lang="en-US" altLang="en-US" sz="1600">
                <a:solidFill>
                  <a:srgbClr val="4B4B4B"/>
                </a:solidFill>
              </a:rPr>
              <a:t>Internet services.</a:t>
            </a:r>
          </a:p>
          <a:p>
            <a:pPr eaLnBrk="1" hangingPunct="1">
              <a:spcBef>
                <a:spcPts val="600"/>
              </a:spcBef>
              <a:spcAft>
                <a:spcPts val="600"/>
              </a:spcAft>
            </a:pPr>
            <a:r>
              <a:rPr lang="en-US" altLang="en-US" sz="1600">
                <a:solidFill>
                  <a:srgbClr val="4B4B4B"/>
                </a:solidFill>
              </a:rPr>
              <a:t>Restaurant and catering services.</a:t>
            </a:r>
          </a:p>
          <a:p>
            <a:pPr eaLnBrk="1" hangingPunct="1">
              <a:spcBef>
                <a:spcPts val="600"/>
              </a:spcBef>
              <a:spcAft>
                <a:spcPts val="600"/>
              </a:spcAft>
            </a:pPr>
            <a:r>
              <a:rPr lang="en-US" altLang="en-US" sz="1600">
                <a:solidFill>
                  <a:srgbClr val="4B4B4B"/>
                </a:solidFill>
              </a:rPr>
              <a:t>Staffing services.</a:t>
            </a:r>
          </a:p>
          <a:p>
            <a:pPr eaLnBrk="1" hangingPunct="1">
              <a:spcBef>
                <a:spcPts val="600"/>
              </a:spcBef>
              <a:spcAft>
                <a:spcPts val="600"/>
              </a:spcAft>
            </a:pPr>
            <a:r>
              <a:rPr lang="en-US" altLang="en-US" sz="1600">
                <a:solidFill>
                  <a:srgbClr val="4B4B4B"/>
                </a:solidFill>
              </a:rPr>
              <a:t>Hotels and motels.</a:t>
            </a:r>
          </a:p>
          <a:p>
            <a:pPr eaLnBrk="1" hangingPunct="1">
              <a:spcBef>
                <a:spcPts val="600"/>
              </a:spcBef>
              <a:spcAft>
                <a:spcPts val="600"/>
              </a:spcAft>
            </a:pPr>
            <a:r>
              <a:rPr lang="en-US" altLang="en-US" sz="1600">
                <a:solidFill>
                  <a:srgbClr val="4B4B4B"/>
                </a:solidFill>
              </a:rPr>
              <a:t>Oil and gas.</a:t>
            </a:r>
          </a:p>
          <a:p>
            <a:pPr eaLnBrk="1" hangingPunct="1">
              <a:spcBef>
                <a:spcPct val="0"/>
              </a:spcBef>
              <a:buClr>
                <a:schemeClr val="tx2"/>
              </a:buClr>
            </a:pPr>
            <a:endParaRPr lang="en-US" altLang="en-US" sz="1400"/>
          </a:p>
          <a:p>
            <a:pPr eaLnBrk="1" hangingPunct="1">
              <a:spcBef>
                <a:spcPct val="0"/>
              </a:spcBef>
              <a:buClr>
                <a:schemeClr val="tx2"/>
              </a:buClr>
            </a:pPr>
            <a:endParaRPr lang="en-GB" altLang="en-US"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8C6C8E-0EBB-43DB-8DC5-EA83034DFBDB}"/>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Best Practices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xmlns="" id="{4683ADFD-997D-4511-8FFD-062EA2758A7B}"/>
              </a:ext>
            </a:extLst>
          </p:cNvPr>
          <p:cNvSpPr>
            <a:spLocks noGrp="1" noChangeArrowheads="1"/>
          </p:cNvSpPr>
          <p:nvPr>
            <p:ph type="title"/>
          </p:nvPr>
        </p:nvSpPr>
        <p:spPr>
          <a:xfrm>
            <a:off x="850900" y="685800"/>
            <a:ext cx="7445375" cy="625475"/>
          </a:xfrm>
        </p:spPr>
        <p:txBody>
          <a:bodyPr/>
          <a:lstStyle/>
          <a:p>
            <a:pPr eaLnBrk="1" hangingPunct="1"/>
            <a:r>
              <a:rPr lang="en-US" altLang="en-US" dirty="0"/>
              <a:t>Best Practices</a:t>
            </a:r>
          </a:p>
        </p:txBody>
      </p:sp>
      <p:sp>
        <p:nvSpPr>
          <p:cNvPr id="3" name="Content Placeholder 2">
            <a:extLst>
              <a:ext uri="{FF2B5EF4-FFF2-40B4-BE49-F238E27FC236}">
                <a16:creationId xmlns:a16="http://schemas.microsoft.com/office/drawing/2014/main" xmlns="" id="{D7CB54B5-EB6B-42F0-8730-236CC9D29185}"/>
              </a:ext>
            </a:extLst>
          </p:cNvPr>
          <p:cNvSpPr>
            <a:spLocks noGrp="1"/>
          </p:cNvSpPr>
          <p:nvPr>
            <p:ph idx="1"/>
          </p:nvPr>
        </p:nvSpPr>
        <p:spPr>
          <a:xfrm>
            <a:off x="850900" y="762000"/>
            <a:ext cx="7445375" cy="5943600"/>
          </a:xfrm>
        </p:spPr>
        <p:txBody>
          <a:bodyPr/>
          <a:lstStyle/>
          <a:p>
            <a:pPr marL="0" indent="0" eaLnBrk="1" hangingPunct="1">
              <a:spcAft>
                <a:spcPts val="1200"/>
              </a:spcAft>
              <a:buFontTx/>
              <a:buNone/>
              <a:defRPr/>
            </a:pPr>
            <a:endParaRPr sz="2000" dirty="0" smtClean="0"/>
          </a:p>
          <a:p>
            <a:pPr marL="0" indent="0" eaLnBrk="1" hangingPunct="1">
              <a:spcAft>
                <a:spcPts val="1200"/>
              </a:spcAft>
              <a:buFontTx/>
              <a:buNone/>
              <a:defRPr/>
            </a:pPr>
            <a:r>
              <a:rPr sz="2000" dirty="0" smtClean="0"/>
              <a:t>To </a:t>
            </a:r>
            <a:r>
              <a:rPr sz="2000" dirty="0"/>
              <a:t>ensure that </a:t>
            </a:r>
            <a:r>
              <a:rPr lang="en-GB" sz="2000" dirty="0" err="1"/>
              <a:t>th</a:t>
            </a:r>
            <a:r>
              <a:rPr sz="2000" dirty="0"/>
              <a:t>e independent contractor classification requirements are </a:t>
            </a:r>
            <a:r>
              <a:rPr sz="2000" dirty="0" smtClean="0"/>
              <a:t>satisfied:</a:t>
            </a:r>
          </a:p>
          <a:p>
            <a:pPr eaLnBrk="1" hangingPunct="1">
              <a:spcAft>
                <a:spcPts val="600"/>
              </a:spcAft>
              <a:defRPr/>
            </a:pPr>
            <a:r>
              <a:rPr sz="1800" dirty="0" smtClean="0"/>
              <a:t>Careful analysis of the specific facts/duties of the services being provided and application of ABC Test.</a:t>
            </a:r>
          </a:p>
          <a:p>
            <a:pPr eaLnBrk="1" hangingPunct="1">
              <a:spcAft>
                <a:spcPts val="600"/>
              </a:spcAft>
              <a:defRPr/>
            </a:pPr>
            <a:r>
              <a:rPr sz="1800" dirty="0" smtClean="0"/>
              <a:t>Use </a:t>
            </a:r>
            <a:r>
              <a:rPr sz="1800" dirty="0"/>
              <a:t>an independent contractor agreement to establish the terms of the working relationship.</a:t>
            </a:r>
          </a:p>
          <a:p>
            <a:pPr eaLnBrk="1" hangingPunct="1">
              <a:spcAft>
                <a:spcPts val="600"/>
              </a:spcAft>
              <a:defRPr/>
            </a:pPr>
            <a:r>
              <a:rPr sz="1800" dirty="0"/>
              <a:t>Avoid using former employees as independent contractors and having independent contractors do the same work as employees.</a:t>
            </a:r>
          </a:p>
          <a:p>
            <a:pPr eaLnBrk="1" hangingPunct="1">
              <a:spcAft>
                <a:spcPts val="600"/>
              </a:spcAft>
              <a:defRPr/>
            </a:pPr>
            <a:r>
              <a:rPr sz="1800" dirty="0"/>
              <a:t>Avoid using independent contractors to perform work that is integral to the business.</a:t>
            </a:r>
          </a:p>
          <a:p>
            <a:pPr eaLnBrk="1" hangingPunct="1">
              <a:spcAft>
                <a:spcPts val="600"/>
              </a:spcAft>
              <a:defRPr/>
            </a:pPr>
            <a:r>
              <a:rPr sz="1800" dirty="0"/>
              <a:t>Require independent contractors to complete a Form W-9, Request for Taxpayer Identification Number and Certification.</a:t>
            </a:r>
          </a:p>
          <a:p>
            <a:pPr eaLnBrk="1" hangingPunct="1">
              <a:spcAft>
                <a:spcPts val="600"/>
              </a:spcAft>
              <a:defRPr/>
            </a:pPr>
            <a:r>
              <a:rPr sz="1800" dirty="0"/>
              <a:t>Keep independent contractor files with vendor files, not employee files.</a:t>
            </a:r>
          </a:p>
          <a:p>
            <a:pPr eaLnBrk="1" hangingPunct="1">
              <a:spcAft>
                <a:spcPts val="1200"/>
              </a:spcAft>
              <a:defRPr/>
            </a:pPr>
            <a:endParaRPr sz="1200" dirty="0"/>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xmlns="" id="{878031A4-9015-4144-86F1-F101F67692AB}"/>
              </a:ext>
            </a:extLst>
          </p:cNvPr>
          <p:cNvSpPr>
            <a:spLocks noGrp="1" noChangeArrowheads="1"/>
          </p:cNvSpPr>
          <p:nvPr>
            <p:ph type="title"/>
          </p:nvPr>
        </p:nvSpPr>
        <p:spPr/>
        <p:txBody>
          <a:bodyPr/>
          <a:lstStyle/>
          <a:p>
            <a:pPr eaLnBrk="1" hangingPunct="1"/>
            <a:r>
              <a:rPr lang="en-US" altLang="en-US"/>
              <a:t>Best Practices (cont'd)</a:t>
            </a:r>
          </a:p>
        </p:txBody>
      </p:sp>
      <p:sp>
        <p:nvSpPr>
          <p:cNvPr id="3" name="Content Placeholder 2">
            <a:extLst>
              <a:ext uri="{FF2B5EF4-FFF2-40B4-BE49-F238E27FC236}">
                <a16:creationId xmlns:a16="http://schemas.microsoft.com/office/drawing/2014/main" xmlns="" id="{CBA7DF83-5612-451C-8DD7-B74B1CCD58B8}"/>
              </a:ext>
            </a:extLst>
          </p:cNvPr>
          <p:cNvSpPr>
            <a:spLocks noGrp="1"/>
          </p:cNvSpPr>
          <p:nvPr>
            <p:ph idx="1"/>
          </p:nvPr>
        </p:nvSpPr>
        <p:spPr>
          <a:xfrm>
            <a:off x="850900" y="1143000"/>
            <a:ext cx="7445375" cy="4956175"/>
          </a:xfrm>
        </p:spPr>
        <p:txBody>
          <a:bodyPr/>
          <a:lstStyle/>
          <a:p>
            <a:pPr marL="0" indent="0" eaLnBrk="1" hangingPunct="1">
              <a:buFontTx/>
              <a:buNone/>
              <a:defRPr/>
            </a:pPr>
            <a:endParaRPr sz="2000"/>
          </a:p>
          <a:p>
            <a:pPr eaLnBrk="1" hangingPunct="1">
              <a:spcAft>
                <a:spcPts val="600"/>
              </a:spcAft>
              <a:defRPr/>
            </a:pPr>
            <a:r>
              <a:rPr sz="1800"/>
              <a:t>Pay contractors by the project or by an agreed-on flat fee at regular intervals, not by the hour, week, or month.</a:t>
            </a:r>
          </a:p>
          <a:p>
            <a:pPr eaLnBrk="1" hangingPunct="1">
              <a:spcAft>
                <a:spcPts val="600"/>
              </a:spcAft>
              <a:defRPr/>
            </a:pPr>
            <a:r>
              <a:rPr sz="1800"/>
              <a:t>Do not reimburse independent contractors for business expenses.</a:t>
            </a:r>
          </a:p>
          <a:p>
            <a:pPr eaLnBrk="1" hangingPunct="1">
              <a:spcAft>
                <a:spcPts val="600"/>
              </a:spcAft>
              <a:defRPr/>
            </a:pPr>
            <a:r>
              <a:rPr sz="1800"/>
              <a:t>Do not provide contractors with employee-type benefits like paid vacation, paid holidays, sick leave, and retirement benefits.</a:t>
            </a:r>
          </a:p>
          <a:p>
            <a:pPr eaLnBrk="1" hangingPunct="1">
              <a:spcAft>
                <a:spcPts val="600"/>
              </a:spcAft>
              <a:defRPr/>
            </a:pPr>
            <a:r>
              <a:rPr sz="1800"/>
              <a:t>Do not schedule hours or days of work for contractors or their employees.</a:t>
            </a:r>
          </a:p>
          <a:p>
            <a:pPr eaLnBrk="1" hangingPunct="1">
              <a:spcAft>
                <a:spcPts val="600"/>
              </a:spcAft>
              <a:defRPr/>
            </a:pPr>
            <a:r>
              <a:rPr sz="1800"/>
              <a:t>Avoid requiring uniforms, grooming standards, and similar workplace requirements typically imposed on employees.</a:t>
            </a:r>
          </a:p>
          <a:p>
            <a:pPr eaLnBrk="1" hangingPunct="1">
              <a:spcAft>
                <a:spcPts val="600"/>
              </a:spcAft>
              <a:defRPr/>
            </a:pPr>
            <a:r>
              <a:rPr sz="1800"/>
              <a:t>Issue separate guidelines for independent contractors, vendors, and other third parties instead of providing them with a copy of the employee handbook.</a:t>
            </a:r>
          </a:p>
          <a:p>
            <a:pPr marL="0" indent="0" eaLnBrk="1" hangingPunct="1">
              <a:spcAft>
                <a:spcPts val="1200"/>
              </a:spcAft>
              <a:buFontTx/>
              <a:buNone/>
              <a:defRPr/>
            </a:pPr>
            <a:endParaRPr sz="1800"/>
          </a:p>
          <a:p>
            <a:pPr eaLnBrk="1" hangingPunct="1">
              <a:spcAft>
                <a:spcPts val="1200"/>
              </a:spcAft>
              <a:defRPr/>
            </a:pPr>
            <a:endParaRPr sz="1200"/>
          </a:p>
          <a:p>
            <a:pPr lvl="2" eaLnBrk="1" hangingPunct="1">
              <a:spcAft>
                <a:spcPts val="800"/>
              </a:spcAft>
              <a:buFont typeface="Courier New" panose="02070309020205020404" pitchFamily="49" charset="0"/>
              <a:buNone/>
              <a:defRPr/>
            </a:pPr>
            <a:endParaRPr sz="1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xmlns="" id="{722E7C87-4912-4C79-BD4A-3D63B1B5E128}"/>
              </a:ext>
            </a:extLst>
          </p:cNvPr>
          <p:cNvSpPr>
            <a:spLocks noGrp="1" noChangeArrowheads="1"/>
          </p:cNvSpPr>
          <p:nvPr>
            <p:ph type="title"/>
          </p:nvPr>
        </p:nvSpPr>
        <p:spPr/>
        <p:txBody>
          <a:bodyPr/>
          <a:lstStyle/>
          <a:p>
            <a:pPr eaLnBrk="1" hangingPunct="1"/>
            <a:r>
              <a:rPr lang="en-US" altLang="en-US"/>
              <a:t>Best Practices (cont'd)</a:t>
            </a:r>
          </a:p>
        </p:txBody>
      </p:sp>
      <p:sp>
        <p:nvSpPr>
          <p:cNvPr id="3" name="Content Placeholder 2">
            <a:extLst>
              <a:ext uri="{FF2B5EF4-FFF2-40B4-BE49-F238E27FC236}">
                <a16:creationId xmlns:a16="http://schemas.microsoft.com/office/drawing/2014/main" xmlns="" id="{D5BEAED5-5F6C-4C35-9034-CA10C05B9A00}"/>
              </a:ext>
            </a:extLst>
          </p:cNvPr>
          <p:cNvSpPr>
            <a:spLocks noGrp="1"/>
          </p:cNvSpPr>
          <p:nvPr>
            <p:ph idx="1"/>
          </p:nvPr>
        </p:nvSpPr>
        <p:spPr>
          <a:xfrm>
            <a:off x="850900" y="1219200"/>
            <a:ext cx="7445375" cy="4879975"/>
          </a:xfrm>
        </p:spPr>
        <p:txBody>
          <a:bodyPr/>
          <a:lstStyle/>
          <a:p>
            <a:pPr marL="0" indent="0" eaLnBrk="1" hangingPunct="1">
              <a:buFontTx/>
              <a:buNone/>
              <a:defRPr/>
            </a:pPr>
            <a:endParaRPr sz="2000"/>
          </a:p>
          <a:p>
            <a:pPr eaLnBrk="1" hangingPunct="1">
              <a:spcBef>
                <a:spcPts val="600"/>
              </a:spcBef>
              <a:spcAft>
                <a:spcPts val="800"/>
              </a:spcAft>
              <a:defRPr/>
            </a:pPr>
            <a:r>
              <a:rPr sz="1800"/>
              <a:t>Do not invite contractors to employee-only events or meetings.</a:t>
            </a:r>
          </a:p>
          <a:p>
            <a:pPr eaLnBrk="1" hangingPunct="1">
              <a:spcBef>
                <a:spcPts val="600"/>
              </a:spcBef>
              <a:spcAft>
                <a:spcPts val="800"/>
              </a:spcAft>
              <a:defRPr/>
            </a:pPr>
            <a:r>
              <a:rPr sz="1800"/>
              <a:t>Do not provide contractors with company business cards.</a:t>
            </a:r>
          </a:p>
          <a:p>
            <a:pPr eaLnBrk="1" hangingPunct="1">
              <a:spcBef>
                <a:spcPts val="600"/>
              </a:spcBef>
              <a:spcAft>
                <a:spcPts val="800"/>
              </a:spcAft>
              <a:defRPr/>
            </a:pPr>
            <a:r>
              <a:rPr sz="1800"/>
              <a:t>Do not give independent contractors job titles.</a:t>
            </a:r>
          </a:p>
          <a:p>
            <a:pPr eaLnBrk="1" hangingPunct="1">
              <a:spcBef>
                <a:spcPts val="600"/>
              </a:spcBef>
              <a:spcAft>
                <a:spcPts val="800"/>
              </a:spcAft>
              <a:defRPr/>
            </a:pPr>
            <a:r>
              <a:rPr sz="1800"/>
              <a:t>Deal with performance problems as contract modification or breach issues, not as disciplinary issues. Do not conduct performance evaluations for independent contractors. Do not involve Human Resources in the business relationship with independent contractors.</a:t>
            </a:r>
          </a:p>
          <a:p>
            <a:pPr eaLnBrk="1" hangingPunct="1">
              <a:spcBef>
                <a:spcPts val="600"/>
              </a:spcBef>
              <a:spcAft>
                <a:spcPts val="800"/>
              </a:spcAft>
              <a:defRPr/>
            </a:pPr>
            <a:r>
              <a:rPr sz="1800"/>
              <a:t>Determine if the company's competitors classify similar workers as employees instead of independent contractors.</a:t>
            </a:r>
          </a:p>
          <a:p>
            <a:pPr eaLnBrk="1" hangingPunct="1">
              <a:spcBef>
                <a:spcPts val="600"/>
              </a:spcBef>
              <a:spcAft>
                <a:spcPts val="800"/>
              </a:spcAft>
              <a:defRPr/>
            </a:pPr>
            <a:r>
              <a:rPr sz="1800"/>
              <a:t>Regularly audit the company's independent contractor arrangements and template agreements.</a:t>
            </a:r>
          </a:p>
          <a:p>
            <a:pPr eaLnBrk="1" hangingPunct="1">
              <a:spcBef>
                <a:spcPts val="600"/>
              </a:spcBef>
              <a:spcAft>
                <a:spcPts val="800"/>
              </a:spcAft>
              <a:defRPr/>
            </a:pPr>
            <a:r>
              <a:rPr sz="1800"/>
              <a:t>Do not control the details of how the independent contractor performs the work. Focus on the end result rather than the details.</a:t>
            </a:r>
          </a:p>
          <a:p>
            <a:pPr eaLnBrk="1" hangingPunct="1">
              <a:spcAft>
                <a:spcPts val="600"/>
              </a:spcAft>
              <a:defRPr/>
            </a:pPr>
            <a:endParaRPr sz="1800"/>
          </a:p>
          <a:p>
            <a:pPr lvl="2" eaLnBrk="1" hangingPunct="1">
              <a:spcAft>
                <a:spcPts val="800"/>
              </a:spcAft>
              <a:buFont typeface="Courier New" panose="02070309020205020404" pitchFamily="49" charset="0"/>
              <a:buNone/>
              <a:defRPr/>
            </a:pPr>
            <a:endParaRP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BCC877-1F9A-426A-A225-2E7BDF0229BD}"/>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What Is an Independent Contractor?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BDF8019-1DB7-49FC-A272-F91AD3A9FE96}"/>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Hypotheticals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xmlns="" id="{9921093F-8A8C-4365-9567-B2F8045A88A0}"/>
              </a:ext>
            </a:extLst>
          </p:cNvPr>
          <p:cNvSpPr>
            <a:spLocks noGrp="1" noChangeArrowheads="1"/>
          </p:cNvSpPr>
          <p:nvPr>
            <p:ph type="title"/>
          </p:nvPr>
        </p:nvSpPr>
        <p:spPr/>
        <p:txBody>
          <a:bodyPr/>
          <a:lstStyle/>
          <a:p>
            <a:pPr eaLnBrk="1" hangingPunct="1"/>
            <a:r>
              <a:rPr lang="en-US" altLang="en-US"/>
              <a:t>Hypothetical 1</a:t>
            </a:r>
          </a:p>
        </p:txBody>
      </p:sp>
      <p:sp>
        <p:nvSpPr>
          <p:cNvPr id="39939" name="Content Placeholder 2">
            <a:extLst>
              <a:ext uri="{FF2B5EF4-FFF2-40B4-BE49-F238E27FC236}">
                <a16:creationId xmlns:a16="http://schemas.microsoft.com/office/drawing/2014/main" xmlns="" id="{3B35CEF9-68EA-4817-A3E8-FB6DE828C699}"/>
              </a:ext>
            </a:extLst>
          </p:cNvPr>
          <p:cNvSpPr>
            <a:spLocks noGrp="1"/>
          </p:cNvSpPr>
          <p:nvPr>
            <p:ph idx="1"/>
          </p:nvPr>
        </p:nvSpPr>
        <p:spPr>
          <a:xfrm>
            <a:off x="850900" y="1063625"/>
            <a:ext cx="7445375" cy="4879975"/>
          </a:xfrm>
        </p:spPr>
        <p:txBody>
          <a:bodyPr/>
          <a:lstStyle/>
          <a:p>
            <a:pPr marL="0" indent="0">
              <a:buFontTx/>
              <a:buNone/>
              <a:defRPr/>
            </a:pPr>
            <a:endParaRPr sz="2000"/>
          </a:p>
          <a:p>
            <a:pPr marL="0" indent="0">
              <a:buFontTx/>
              <a:buNone/>
              <a:defRPr/>
            </a:pPr>
            <a:r>
              <a:rPr sz="1800"/>
              <a:t>Jan is a graphic designer for Image, Inc., a graphic design company. Jan has excellent credentials and has been a valued Image employee for several years. Upon returning from maternity leave, Jan told her manager that she's decided to stay home with her new baby and two other young children instead of working full time. However, Jan said she would like to work a few hours a week to keep her skills sharp and to earn a small income. Jan's manager believes a few hours a week is better than losing Jan altogether and agrees to hire her as an independent contractor. The manager asks Jan to sign an agreement acknowledging in writing that she is an independent contractor and asks her to set up a business entity, as required by Image's vendor guidelines. Jan establishes an LLC, signs the agreement, and begins working 10 hours per week as a contractor for Image. Both Jan and her manager are happy with the arrangement.</a:t>
            </a:r>
          </a:p>
          <a:p>
            <a:pPr marL="0" indent="0" algn="ctr">
              <a:spcBef>
                <a:spcPts val="600"/>
              </a:spcBef>
              <a:buFontTx/>
              <a:buNone/>
              <a:defRPr/>
            </a:pPr>
            <a:r>
              <a:rPr sz="1800"/>
              <a:t>------</a:t>
            </a:r>
          </a:p>
          <a:p>
            <a:pPr marL="0" indent="0">
              <a:spcBef>
                <a:spcPts val="600"/>
              </a:spcBef>
              <a:buFontTx/>
              <a:buNone/>
              <a:defRPr/>
            </a:pPr>
            <a:r>
              <a:rPr sz="1800"/>
              <a:t>Is Jan properly classified as an independent contractor under the FLSA?</a:t>
            </a:r>
          </a:p>
          <a:p>
            <a:pPr eaLnBrk="1" hangingPunct="1">
              <a:spcAft>
                <a:spcPts val="1200"/>
              </a:spcAft>
              <a:buFontTx/>
              <a:buNone/>
              <a:defRPr/>
            </a:pPr>
            <a:endParaRPr sz="2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xmlns="" id="{B5585896-4745-4E93-BD7E-EECB01DD6A45}"/>
              </a:ext>
            </a:extLst>
          </p:cNvPr>
          <p:cNvSpPr>
            <a:spLocks noGrp="1" noChangeArrowheads="1"/>
          </p:cNvSpPr>
          <p:nvPr>
            <p:ph type="title"/>
          </p:nvPr>
        </p:nvSpPr>
        <p:spPr/>
        <p:txBody>
          <a:bodyPr/>
          <a:lstStyle/>
          <a:p>
            <a:pPr eaLnBrk="1" hangingPunct="1"/>
            <a:r>
              <a:rPr lang="en-US" altLang="en-US"/>
              <a:t>Answer to Hypothetical 1</a:t>
            </a:r>
          </a:p>
        </p:txBody>
      </p:sp>
      <p:sp>
        <p:nvSpPr>
          <p:cNvPr id="61443" name="Content Placeholder 2">
            <a:extLst>
              <a:ext uri="{FF2B5EF4-FFF2-40B4-BE49-F238E27FC236}">
                <a16:creationId xmlns:a16="http://schemas.microsoft.com/office/drawing/2014/main" xmlns="" id="{0B33FFB1-FD61-45E4-A912-E729C4364EFB}"/>
              </a:ext>
            </a:extLst>
          </p:cNvPr>
          <p:cNvSpPr>
            <a:spLocks noGrp="1"/>
          </p:cNvSpPr>
          <p:nvPr>
            <p:ph idx="1"/>
          </p:nvPr>
        </p:nvSpPr>
        <p:spPr>
          <a:xfrm>
            <a:off x="838200" y="1295400"/>
            <a:ext cx="7445375" cy="4651375"/>
          </a:xfrm>
        </p:spPr>
        <p:txBody>
          <a:bodyPr/>
          <a:lstStyle/>
          <a:p>
            <a:pPr marL="0" indent="0" eaLnBrk="1" hangingPunct="1">
              <a:buFontTx/>
              <a:buNone/>
              <a:defRPr/>
            </a:pPr>
            <a:endParaRPr sz="1800"/>
          </a:p>
          <a:p>
            <a:pPr marL="0" indent="0" eaLnBrk="1" hangingPunct="1">
              <a:spcAft>
                <a:spcPts val="1800"/>
              </a:spcAft>
              <a:buFontTx/>
              <a:buNone/>
              <a:defRPr/>
            </a:pPr>
            <a:r>
              <a:rPr sz="2000" b="1"/>
              <a:t>Probably not.</a:t>
            </a:r>
          </a:p>
          <a:p>
            <a:pPr eaLnBrk="1" hangingPunct="1">
              <a:spcBef>
                <a:spcPts val="1200"/>
              </a:spcBef>
              <a:spcAft>
                <a:spcPts val="1200"/>
              </a:spcAft>
              <a:defRPr/>
            </a:pPr>
            <a:r>
              <a:rPr sz="1800"/>
              <a:t>The hypothetical does not tell us some important facts, such as whether Jan provides design services for clients other than Image, whether she is paid hourly or on some other basis, and which party (Jan or Image) determined her rate of pay.</a:t>
            </a:r>
            <a:endParaRPr sz="1600"/>
          </a:p>
          <a:p>
            <a:pPr eaLnBrk="1" hangingPunct="1">
              <a:spcBef>
                <a:spcPts val="1200"/>
              </a:spcBef>
              <a:spcAft>
                <a:spcPts val="1200"/>
              </a:spcAft>
              <a:defRPr/>
            </a:pPr>
            <a:r>
              <a:rPr sz="1800"/>
              <a:t>However, t</a:t>
            </a:r>
            <a:r>
              <a:rPr lang="en-GB" sz="1800"/>
              <a:t>he</a:t>
            </a:r>
            <a:r>
              <a:rPr sz="1800"/>
              <a:t> fact that Jan now does the same work as a contractor for Image that she once did as its employee seriously undermines her classification as an independent contractor. Employees and independent contractors are generally not interchangeable. In addition, Jan's work as a graphic designer is integral to Image's business, which also suggests an employment relationship may exist.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xmlns="" id="{9D3EC991-3C3D-4E52-9AFB-48B26945937E}"/>
              </a:ext>
            </a:extLst>
          </p:cNvPr>
          <p:cNvSpPr>
            <a:spLocks noGrp="1" noChangeArrowheads="1"/>
          </p:cNvSpPr>
          <p:nvPr>
            <p:ph type="title"/>
          </p:nvPr>
        </p:nvSpPr>
        <p:spPr/>
        <p:txBody>
          <a:bodyPr/>
          <a:lstStyle/>
          <a:p>
            <a:pPr eaLnBrk="1" hangingPunct="1"/>
            <a:r>
              <a:rPr lang="en-US" altLang="en-US"/>
              <a:t>Hypothetical 2</a:t>
            </a:r>
          </a:p>
        </p:txBody>
      </p:sp>
      <p:sp>
        <p:nvSpPr>
          <p:cNvPr id="62467" name="Content Placeholder 2">
            <a:extLst>
              <a:ext uri="{FF2B5EF4-FFF2-40B4-BE49-F238E27FC236}">
                <a16:creationId xmlns:a16="http://schemas.microsoft.com/office/drawing/2014/main" xmlns="" id="{96309A13-7053-42EE-969D-1A4FB072D33F}"/>
              </a:ext>
            </a:extLst>
          </p:cNvPr>
          <p:cNvSpPr>
            <a:spLocks noGrp="1" noChangeArrowheads="1"/>
          </p:cNvSpPr>
          <p:nvPr>
            <p:ph idx="1"/>
          </p:nvPr>
        </p:nvSpPr>
        <p:spPr>
          <a:xfrm>
            <a:off x="838200" y="1752600"/>
            <a:ext cx="7445375" cy="4194175"/>
          </a:xfrm>
        </p:spPr>
        <p:txBody>
          <a:bodyPr/>
          <a:lstStyle/>
          <a:p>
            <a:pPr marL="0" indent="0">
              <a:buFontTx/>
              <a:buNone/>
            </a:pPr>
            <a:r>
              <a:rPr altLang="en-US" sz="1800">
                <a:latin typeface="Arial" panose="020B0604020202020204" pitchFamily="34" charset="0"/>
              </a:rPr>
              <a:t>Jane is a certified personal trainer with several years of experience. She teaches individual and group sessions at three different gyms, including Bolt. Bolt is part of a large chain of gyms and a consistent client experience is part of its business model. For that reason, Bolt asks Jane to wear a Bolt nametag and Bolt activewear when she is teaching. Bolt schedules the sessions, handles registration, collects session fees from Bolt members, and pays Jane a flat fee for each session. Jane must commit to at least ten session hours each week and at least four hours every Saturday for consultations scheduled by Bolt. Jane enjoys the flexibility and variety of working at different facilities, but she prefers the arrangement with Bolt because, unlike the other gyms, she is not responsible for administrative tasks such as scheduling and collecting money. Also, Bolt has the best equipment of the three and does not require her to pay rent for the studio space. </a:t>
            </a:r>
            <a:endParaRPr lang="en-GB" altLang="en-US" sz="1800">
              <a:latin typeface="Arial" panose="020B0604020202020204" pitchFamily="34" charset="0"/>
            </a:endParaRPr>
          </a:p>
          <a:p>
            <a:pPr marL="0" indent="0" eaLnBrk="1" hangingPunct="1">
              <a:buFontTx/>
              <a:buNone/>
            </a:pPr>
            <a:endParaRPr altLang="en-US" sz="1800">
              <a:latin typeface="Arial" panose="020B0604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Title 1">
            <a:extLst>
              <a:ext uri="{FF2B5EF4-FFF2-40B4-BE49-F238E27FC236}">
                <a16:creationId xmlns:a16="http://schemas.microsoft.com/office/drawing/2014/main" xmlns="" id="{6F54F7E9-5B26-457A-A271-58DC8BEB1AE3}"/>
              </a:ext>
            </a:extLst>
          </p:cNvPr>
          <p:cNvSpPr>
            <a:spLocks noGrp="1" noChangeArrowheads="1"/>
          </p:cNvSpPr>
          <p:nvPr>
            <p:ph type="title"/>
          </p:nvPr>
        </p:nvSpPr>
        <p:spPr/>
        <p:txBody>
          <a:bodyPr/>
          <a:lstStyle/>
          <a:p>
            <a:pPr eaLnBrk="1" hangingPunct="1"/>
            <a:r>
              <a:rPr lang="en-US" altLang="en-US"/>
              <a:t>Hypothetical 2 (cont'd)</a:t>
            </a:r>
          </a:p>
        </p:txBody>
      </p:sp>
      <p:sp>
        <p:nvSpPr>
          <p:cNvPr id="63491" name="Content Placeholder 2">
            <a:extLst>
              <a:ext uri="{FF2B5EF4-FFF2-40B4-BE49-F238E27FC236}">
                <a16:creationId xmlns:a16="http://schemas.microsoft.com/office/drawing/2014/main" xmlns="" id="{BCDFB4FF-411C-4AF8-9EBF-130102A2494E}"/>
              </a:ext>
            </a:extLst>
          </p:cNvPr>
          <p:cNvSpPr>
            <a:spLocks noGrp="1" noChangeArrowheads="1"/>
          </p:cNvSpPr>
          <p:nvPr>
            <p:ph idx="1"/>
          </p:nvPr>
        </p:nvSpPr>
        <p:spPr>
          <a:xfrm>
            <a:off x="838200" y="1752600"/>
            <a:ext cx="7445375" cy="4194175"/>
          </a:xfrm>
        </p:spPr>
        <p:txBody>
          <a:bodyPr/>
          <a:lstStyle/>
          <a:p>
            <a:pPr marL="0" indent="0">
              <a:buFontTx/>
              <a:buNone/>
            </a:pPr>
            <a:r>
              <a:rPr altLang="en-US" sz="1800">
                <a:latin typeface="Arial" panose="020B0604020202020204" pitchFamily="34" charset="0"/>
              </a:rPr>
              <a:t>Recently though, Bolt canceled several of her sessions at the last minute because of low registration numbers. Jane was able to replace some of the lost income by scheduling extra sessions at another gym, but she was not paid for the time she spent at Bolt setting up and putting away equipment in preparation for the sessions Bolt ultimately canceled. When she complained to a fellow trainer, he said Bolt should pay her for that time, even if the sessions were canceled, because she is a Bolt employee.</a:t>
            </a:r>
            <a:endParaRPr lang="en-GB" altLang="en-US" sz="1800">
              <a:latin typeface="Arial" panose="020B0604020202020204" pitchFamily="34" charset="0"/>
            </a:endParaRPr>
          </a:p>
          <a:p>
            <a:pPr marL="0" indent="0" algn="ctr">
              <a:buFontTx/>
              <a:buNone/>
            </a:pPr>
            <a:r>
              <a:rPr lang="en-GB" altLang="en-US" sz="1800">
                <a:latin typeface="Arial" panose="020B0604020202020204" pitchFamily="34" charset="0"/>
              </a:rPr>
              <a:t>------</a:t>
            </a:r>
          </a:p>
          <a:p>
            <a:pPr marL="0" indent="0">
              <a:buFontTx/>
              <a:buNone/>
            </a:pPr>
            <a:r>
              <a:rPr altLang="en-US" sz="1800">
                <a:latin typeface="Arial" panose="020B0604020202020204" pitchFamily="34" charset="0"/>
              </a:rPr>
              <a:t>Is Jane’s fellow trainer correct?</a:t>
            </a:r>
            <a:endParaRPr lang="en-GB" altLang="en-US" sz="1800">
              <a:latin typeface="Arial" panose="020B0604020202020204" pitchFamily="34" charset="0"/>
            </a:endParaRPr>
          </a:p>
          <a:p>
            <a:pPr marL="0" indent="0" eaLnBrk="1" hangingPunct="1">
              <a:buFontTx/>
              <a:buNone/>
            </a:pPr>
            <a:endParaRPr altLang="en-US" sz="1800">
              <a:latin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xmlns="" id="{B180A185-DB9A-4482-A06B-628D0F81BAC7}"/>
              </a:ext>
            </a:extLst>
          </p:cNvPr>
          <p:cNvSpPr>
            <a:spLocks noGrp="1" noChangeArrowheads="1"/>
          </p:cNvSpPr>
          <p:nvPr>
            <p:ph type="title"/>
          </p:nvPr>
        </p:nvSpPr>
        <p:spPr/>
        <p:txBody>
          <a:bodyPr/>
          <a:lstStyle/>
          <a:p>
            <a:pPr eaLnBrk="1" hangingPunct="1"/>
            <a:r>
              <a:rPr lang="en-US" altLang="en-US"/>
              <a:t>Answer to Hypothetical 2</a:t>
            </a:r>
          </a:p>
        </p:txBody>
      </p:sp>
      <p:sp>
        <p:nvSpPr>
          <p:cNvPr id="61443" name="Content Placeholder 2">
            <a:extLst>
              <a:ext uri="{FF2B5EF4-FFF2-40B4-BE49-F238E27FC236}">
                <a16:creationId xmlns:a16="http://schemas.microsoft.com/office/drawing/2014/main" xmlns="" id="{A5A1E993-503F-4FC9-9948-A2ED5A089404}"/>
              </a:ext>
            </a:extLst>
          </p:cNvPr>
          <p:cNvSpPr>
            <a:spLocks noGrp="1"/>
          </p:cNvSpPr>
          <p:nvPr>
            <p:ph idx="1"/>
          </p:nvPr>
        </p:nvSpPr>
        <p:spPr>
          <a:xfrm>
            <a:off x="838200" y="1295400"/>
            <a:ext cx="7445375" cy="4651375"/>
          </a:xfrm>
        </p:spPr>
        <p:txBody>
          <a:bodyPr/>
          <a:lstStyle/>
          <a:p>
            <a:pPr marL="0" indent="0" eaLnBrk="1" hangingPunct="1">
              <a:buFontTx/>
              <a:buNone/>
              <a:defRPr/>
            </a:pPr>
            <a:endParaRPr sz="1800"/>
          </a:p>
          <a:p>
            <a:pPr marL="0" indent="0" eaLnBrk="1" hangingPunct="1">
              <a:spcAft>
                <a:spcPts val="1800"/>
              </a:spcAft>
              <a:buFontTx/>
              <a:buNone/>
              <a:defRPr/>
            </a:pPr>
            <a:r>
              <a:rPr sz="2000" b="1"/>
              <a:t>Probably.</a:t>
            </a:r>
          </a:p>
          <a:p>
            <a:pPr>
              <a:defRPr/>
            </a:pPr>
            <a:r>
              <a:rPr sz="1800"/>
              <a:t>Many of the facts in this hypothetical suggest an employment relationship exists. For example, Bolt exercises a significant degree of control over Jane’s work, including scheduling sessions and consultations, registering participants, and collecting payment. Bolt requires a minimum number of hours from Jane, which must coincide with Bolt’s session schedule, and requires Jane to wear its branded clothing and nametag. Jane personally performs the work for Bolt and does so at Bolt’s location.</a:t>
            </a:r>
            <a:endParaRPr lang="en-GB" sz="1800"/>
          </a:p>
          <a:p>
            <a:pPr marL="0" indent="0" eaLnBrk="1" hangingPunct="1">
              <a:spcBef>
                <a:spcPts val="1200"/>
              </a:spcBef>
              <a:spcAft>
                <a:spcPts val="1200"/>
              </a:spcAft>
              <a:buFontTx/>
              <a:buNone/>
              <a:defRPr/>
            </a:pPr>
            <a:endParaRPr sz="16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Title 1">
            <a:extLst>
              <a:ext uri="{FF2B5EF4-FFF2-40B4-BE49-F238E27FC236}">
                <a16:creationId xmlns:a16="http://schemas.microsoft.com/office/drawing/2014/main" xmlns="" id="{89D7D8D4-9A88-4B9D-8893-EBDED60FFBD8}"/>
              </a:ext>
            </a:extLst>
          </p:cNvPr>
          <p:cNvSpPr>
            <a:spLocks noGrp="1" noChangeArrowheads="1"/>
          </p:cNvSpPr>
          <p:nvPr>
            <p:ph type="title"/>
          </p:nvPr>
        </p:nvSpPr>
        <p:spPr/>
        <p:txBody>
          <a:bodyPr/>
          <a:lstStyle/>
          <a:p>
            <a:pPr eaLnBrk="1" hangingPunct="1"/>
            <a:r>
              <a:rPr lang="en-US" altLang="en-US"/>
              <a:t>Answer to Hypothetical 2 (cont'd)</a:t>
            </a:r>
          </a:p>
        </p:txBody>
      </p:sp>
      <p:sp>
        <p:nvSpPr>
          <p:cNvPr id="61443" name="Content Placeholder 2">
            <a:extLst>
              <a:ext uri="{FF2B5EF4-FFF2-40B4-BE49-F238E27FC236}">
                <a16:creationId xmlns:a16="http://schemas.microsoft.com/office/drawing/2014/main" xmlns="" id="{782A0694-32AA-47DB-86B4-5B705EFA7778}"/>
              </a:ext>
            </a:extLst>
          </p:cNvPr>
          <p:cNvSpPr>
            <a:spLocks noGrp="1"/>
          </p:cNvSpPr>
          <p:nvPr>
            <p:ph idx="1"/>
          </p:nvPr>
        </p:nvSpPr>
        <p:spPr>
          <a:xfrm>
            <a:off x="838200" y="1295400"/>
            <a:ext cx="7445375" cy="4651375"/>
          </a:xfrm>
        </p:spPr>
        <p:txBody>
          <a:bodyPr/>
          <a:lstStyle/>
          <a:p>
            <a:pPr marL="0" indent="0" eaLnBrk="1" hangingPunct="1">
              <a:buFontTx/>
              <a:buNone/>
              <a:defRPr/>
            </a:pPr>
            <a:endParaRPr sz="1800"/>
          </a:p>
          <a:p>
            <a:pPr>
              <a:spcBef>
                <a:spcPts val="1200"/>
              </a:spcBef>
              <a:spcAft>
                <a:spcPts val="1200"/>
              </a:spcAft>
              <a:defRPr/>
            </a:pPr>
            <a:r>
              <a:rPr sz="1800"/>
              <a:t>Jane is paid a flat fee for each session, regardless of the number of participants, and is paid nothing if Bolt decides to cancel a session Jane is scheduled to teach. Also, Jane’s investment is minimal compared to Bolt. Bolt provides the studio space and equipment, and covers costs such as advertising and overhead.</a:t>
            </a:r>
            <a:endParaRPr lang="en-GB" sz="1800"/>
          </a:p>
          <a:p>
            <a:pPr>
              <a:spcBef>
                <a:spcPts val="1200"/>
              </a:spcBef>
              <a:spcAft>
                <a:spcPts val="1200"/>
              </a:spcAft>
              <a:defRPr/>
            </a:pPr>
            <a:r>
              <a:rPr sz="1800"/>
              <a:t>Finally, Jane’s work as a personal trainer may be considered “integral” to Bolt’s physical fitness business.</a:t>
            </a:r>
            <a:endParaRPr lang="en-GB" sz="1800"/>
          </a:p>
          <a:p>
            <a:pPr eaLnBrk="1" hangingPunct="1">
              <a:spcBef>
                <a:spcPts val="1200"/>
              </a:spcBef>
              <a:spcAft>
                <a:spcPts val="1200"/>
              </a:spcAft>
              <a:defRPr/>
            </a:pPr>
            <a:endParaRPr sz="16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BDF8019-1DB7-49FC-A272-F91AD3A9FE96}"/>
              </a:ext>
            </a:extLst>
          </p:cNvPr>
          <p:cNvSpPr txBox="1"/>
          <p:nvPr/>
        </p:nvSpPr>
        <p:spPr>
          <a:xfrm>
            <a:off x="-16727"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smtClean="0">
                <a:solidFill>
                  <a:srgbClr val="FFFFFF"/>
                </a:solidFill>
                <a:latin typeface="+mn-lt"/>
                <a:cs typeface="+mn-cs"/>
              </a:rPr>
              <a:t>Arbitration Agreements and </a:t>
            </a:r>
          </a:p>
          <a:p>
            <a:pPr eaLnBrk="1" fontAlgn="auto" hangingPunct="1">
              <a:spcBef>
                <a:spcPts val="0"/>
              </a:spcBef>
              <a:spcAft>
                <a:spcPts val="0"/>
              </a:spcAft>
              <a:defRPr/>
            </a:pPr>
            <a:r>
              <a:rPr lang="en-US" sz="4000" b="1" dirty="0" smtClean="0">
                <a:solidFill>
                  <a:srgbClr val="FFFFFF"/>
                </a:solidFill>
                <a:latin typeface="+mn-lt"/>
                <a:cs typeface="+mn-cs"/>
              </a:rPr>
              <a:t>Waivers of Representative Actions </a:t>
            </a:r>
            <a:endParaRPr lang="en-US" sz="4000" b="1" dirty="0">
              <a:solidFill>
                <a:srgbClr val="FFFFFF"/>
              </a:solidFill>
              <a:latin typeface="+mn-lt"/>
              <a:cs typeface="+mn-cs"/>
            </a:endParaRPr>
          </a:p>
        </p:txBody>
      </p:sp>
    </p:spTree>
    <p:extLst>
      <p:ext uri="{BB962C8B-B14F-4D97-AF65-F5344CB8AC3E}">
        <p14:creationId xmlns:p14="http://schemas.microsoft.com/office/powerpoint/2010/main" val="8679171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Action Waivers- Valid</a:t>
            </a:r>
            <a:endParaRPr lang="en-US" dirty="0"/>
          </a:p>
        </p:txBody>
      </p:sp>
      <p:sp>
        <p:nvSpPr>
          <p:cNvPr id="3" name="Content Placeholder 2"/>
          <p:cNvSpPr>
            <a:spLocks noGrp="1"/>
          </p:cNvSpPr>
          <p:nvPr>
            <p:ph idx="1"/>
          </p:nvPr>
        </p:nvSpPr>
        <p:spPr>
          <a:xfrm>
            <a:off x="850900" y="1311276"/>
            <a:ext cx="7445375" cy="5241924"/>
          </a:xfrm>
        </p:spPr>
        <p:txBody>
          <a:bodyPr/>
          <a:lstStyle/>
          <a:p>
            <a:r>
              <a:rPr lang="en-US" i="1" dirty="0" smtClean="0"/>
              <a:t>Epic Systems Corp. v. Lewis – U.S. Supreme Court upheld the use of class and collective action waivers in arbitration agreements.</a:t>
            </a:r>
          </a:p>
          <a:p>
            <a:r>
              <a:rPr lang="en-US" dirty="0" smtClean="0"/>
              <a:t>Employers </a:t>
            </a:r>
            <a:r>
              <a:rPr lang="en-US" dirty="0"/>
              <a:t>may condition employment on the employee signing an arbitration agreement that includes a class action waiver. (Note: these class action waivers are not enforceable unless they are part of an arbitration agreement</a:t>
            </a:r>
            <a:r>
              <a:rPr lang="en-US" dirty="0" smtClean="0"/>
              <a:t>.)</a:t>
            </a:r>
          </a:p>
          <a:p>
            <a:r>
              <a:rPr lang="en-US" dirty="0" smtClean="0"/>
              <a:t>Employers </a:t>
            </a:r>
            <a:r>
              <a:rPr lang="en-US" dirty="0"/>
              <a:t>must pay 100% of the arbitrator's </a:t>
            </a:r>
            <a:r>
              <a:rPr lang="en-US" dirty="0" smtClean="0"/>
              <a:t>fees/costs</a:t>
            </a:r>
            <a:r>
              <a:rPr lang="en-US" dirty="0"/>
              <a:t>, which </a:t>
            </a:r>
            <a:r>
              <a:rPr lang="en-US" dirty="0" smtClean="0"/>
              <a:t>can </a:t>
            </a:r>
            <a:r>
              <a:rPr lang="en-US" dirty="0"/>
              <a:t>be </a:t>
            </a:r>
            <a:r>
              <a:rPr lang="en-US" dirty="0" smtClean="0"/>
              <a:t>thousands </a:t>
            </a:r>
            <a:r>
              <a:rPr lang="en-US" dirty="0"/>
              <a:t>of </a:t>
            </a:r>
            <a:r>
              <a:rPr lang="en-US" dirty="0" smtClean="0"/>
              <a:t>dollars.</a:t>
            </a:r>
            <a:r>
              <a:rPr lang="en-US" dirty="0"/>
              <a:t> </a:t>
            </a:r>
            <a:endParaRPr lang="en-US" dirty="0" smtClean="0"/>
          </a:p>
          <a:p>
            <a:r>
              <a:rPr lang="en-US" dirty="0" smtClean="0"/>
              <a:t>Especially </a:t>
            </a:r>
            <a:r>
              <a:rPr lang="en-US" dirty="0"/>
              <a:t>expensive </a:t>
            </a:r>
            <a:r>
              <a:rPr lang="en-US" dirty="0" smtClean="0"/>
              <a:t>numerous </a:t>
            </a:r>
            <a:r>
              <a:rPr lang="en-US" dirty="0"/>
              <a:t>individual claims </a:t>
            </a:r>
            <a:r>
              <a:rPr lang="en-US" dirty="0" smtClean="0"/>
              <a:t>are filed in </a:t>
            </a:r>
            <a:r>
              <a:rPr lang="en-US" dirty="0"/>
              <a:t>lieu of filing a class </a:t>
            </a:r>
            <a:r>
              <a:rPr lang="en-US" dirty="0" smtClean="0"/>
              <a:t>action.</a:t>
            </a:r>
            <a:r>
              <a:rPr lang="en-US" dirty="0"/>
              <a:t/>
            </a:r>
            <a:br>
              <a:rPr lang="en-US" dirty="0"/>
            </a:br>
            <a:r>
              <a:rPr lang="en-US" dirty="0"/>
              <a:t/>
            </a:r>
            <a:br>
              <a:rPr lang="en-US" dirty="0"/>
            </a:br>
            <a:endParaRPr lang="en-US" i="1" dirty="0"/>
          </a:p>
        </p:txBody>
      </p:sp>
    </p:spTree>
    <p:extLst>
      <p:ext uri="{BB962C8B-B14F-4D97-AF65-F5344CB8AC3E}">
        <p14:creationId xmlns:p14="http://schemas.microsoft.com/office/powerpoint/2010/main" val="23389412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Action Waivers</a:t>
            </a:r>
            <a:endParaRPr lang="en-US" dirty="0"/>
          </a:p>
        </p:txBody>
      </p:sp>
      <p:sp>
        <p:nvSpPr>
          <p:cNvPr id="3" name="Content Placeholder 2"/>
          <p:cNvSpPr>
            <a:spLocks noGrp="1"/>
          </p:cNvSpPr>
          <p:nvPr>
            <p:ph idx="1"/>
          </p:nvPr>
        </p:nvSpPr>
        <p:spPr/>
        <p:txBody>
          <a:bodyPr/>
          <a:lstStyle/>
          <a:p>
            <a:r>
              <a:rPr lang="en-US" dirty="0"/>
              <a:t>Under California law, there is almost no right to appeal an arbitrator's </a:t>
            </a:r>
            <a:r>
              <a:rPr lang="en-US" dirty="0" smtClean="0"/>
              <a:t>ruling, even </a:t>
            </a:r>
            <a:r>
              <a:rPr lang="en-US" dirty="0"/>
              <a:t>if the arbitrator makes erroneous factual or legal findings. </a:t>
            </a:r>
            <a:endParaRPr lang="en-US" dirty="0" smtClean="0"/>
          </a:p>
          <a:p>
            <a:r>
              <a:rPr lang="en-US" dirty="0" smtClean="0"/>
              <a:t>Arbitration </a:t>
            </a:r>
            <a:r>
              <a:rPr lang="en-US" dirty="0"/>
              <a:t>agreements </a:t>
            </a:r>
            <a:r>
              <a:rPr lang="en-US" b="1" i="1" dirty="0"/>
              <a:t>cannot </a:t>
            </a:r>
            <a:r>
              <a:rPr lang="en-US" dirty="0"/>
              <a:t>place any limits on an employee's right to bring or join in a PAGA claim.  </a:t>
            </a:r>
            <a:br>
              <a:rPr lang="en-US" dirty="0"/>
            </a:br>
            <a:endParaRPr lang="en-US" dirty="0"/>
          </a:p>
        </p:txBody>
      </p:sp>
    </p:spTree>
    <p:extLst>
      <p:ext uri="{BB962C8B-B14F-4D97-AF65-F5344CB8AC3E}">
        <p14:creationId xmlns:p14="http://schemas.microsoft.com/office/powerpoint/2010/main" val="297433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xmlns="" id="{6F90FB08-9393-4D0C-9320-C08FA821E1E5}"/>
              </a:ext>
            </a:extLst>
          </p:cNvPr>
          <p:cNvSpPr>
            <a:spLocks noGrp="1" noChangeArrowheads="1"/>
          </p:cNvSpPr>
          <p:nvPr>
            <p:ph type="title"/>
          </p:nvPr>
        </p:nvSpPr>
        <p:spPr/>
        <p:txBody>
          <a:bodyPr/>
          <a:lstStyle/>
          <a:p>
            <a:pPr eaLnBrk="1" hangingPunct="1"/>
            <a:r>
              <a:rPr lang="en-US" altLang="en-US"/>
              <a:t>What Is an Independent Contractor?</a:t>
            </a:r>
          </a:p>
        </p:txBody>
      </p:sp>
      <p:sp>
        <p:nvSpPr>
          <p:cNvPr id="3" name="Content Placeholder 2">
            <a:extLst>
              <a:ext uri="{FF2B5EF4-FFF2-40B4-BE49-F238E27FC236}">
                <a16:creationId xmlns:a16="http://schemas.microsoft.com/office/drawing/2014/main" xmlns="" id="{352E43FB-E55A-4322-804F-7817258F709E}"/>
              </a:ext>
            </a:extLst>
          </p:cNvPr>
          <p:cNvSpPr>
            <a:spLocks noGrp="1"/>
          </p:cNvSpPr>
          <p:nvPr>
            <p:ph idx="1"/>
          </p:nvPr>
        </p:nvSpPr>
        <p:spPr>
          <a:xfrm>
            <a:off x="850900" y="1219200"/>
            <a:ext cx="7445375" cy="4879975"/>
          </a:xfrm>
        </p:spPr>
        <p:txBody>
          <a:bodyPr/>
          <a:lstStyle/>
          <a:p>
            <a:pPr marL="0" indent="0" eaLnBrk="1" hangingPunct="1">
              <a:buFontTx/>
              <a:buNone/>
              <a:defRPr/>
            </a:pPr>
            <a:endParaRPr sz="2000" dirty="0"/>
          </a:p>
          <a:p>
            <a:pPr marL="0" indent="0" eaLnBrk="1" hangingPunct="1">
              <a:spcAft>
                <a:spcPts val="1200"/>
              </a:spcAft>
              <a:buFontTx/>
              <a:buNone/>
              <a:defRPr/>
            </a:pPr>
            <a:r>
              <a:rPr dirty="0"/>
              <a:t>Generally, an independent contractor is a worker who:</a:t>
            </a:r>
          </a:p>
          <a:p>
            <a:pPr eaLnBrk="1" hangingPunct="1">
              <a:spcAft>
                <a:spcPts val="600"/>
              </a:spcAft>
              <a:defRPr/>
            </a:pPr>
            <a:r>
              <a:rPr sz="2000" dirty="0"/>
              <a:t>Offers their services to the public for a fee.</a:t>
            </a:r>
          </a:p>
          <a:p>
            <a:pPr eaLnBrk="1" hangingPunct="1">
              <a:spcAft>
                <a:spcPts val="600"/>
              </a:spcAft>
              <a:defRPr/>
            </a:pPr>
            <a:r>
              <a:rPr sz="2000" dirty="0"/>
              <a:t>Is not economically dependent on any single company.</a:t>
            </a:r>
          </a:p>
          <a:p>
            <a:pPr eaLnBrk="1" hangingPunct="1">
              <a:spcAft>
                <a:spcPts val="600"/>
              </a:spcAft>
              <a:defRPr/>
            </a:pPr>
            <a:r>
              <a:rPr sz="2000" dirty="0"/>
              <a:t>Is </a:t>
            </a:r>
            <a:r>
              <a:rPr sz="2000" b="1" u="sng" dirty="0"/>
              <a:t>not</a:t>
            </a:r>
            <a:r>
              <a:rPr sz="2000" dirty="0"/>
              <a:t> an employee</a:t>
            </a:r>
            <a:r>
              <a:rPr sz="2000" dirty="0" smtClean="0"/>
              <a:t>.</a:t>
            </a:r>
          </a:p>
          <a:p>
            <a:pPr eaLnBrk="1" hangingPunct="1">
              <a:spcAft>
                <a:spcPts val="600"/>
              </a:spcAft>
              <a:defRPr/>
            </a:pPr>
            <a:r>
              <a:rPr lang="en-US" altLang="en-US" sz="2000" dirty="0"/>
              <a:t>An Independent Contractor is “any person who renders service for a </a:t>
            </a:r>
            <a:r>
              <a:rPr lang="en-US" altLang="en-US" sz="2000" u="sng" dirty="0"/>
              <a:t>specified recompense</a:t>
            </a:r>
            <a:r>
              <a:rPr lang="en-US" altLang="en-US" sz="2000" dirty="0"/>
              <a:t> for a </a:t>
            </a:r>
            <a:r>
              <a:rPr lang="en-US" altLang="en-US" sz="2000" u="sng" dirty="0"/>
              <a:t>specified result</a:t>
            </a:r>
            <a:r>
              <a:rPr lang="en-US" altLang="en-US" sz="2000" dirty="0"/>
              <a:t>, under the control of his principal as to the </a:t>
            </a:r>
            <a:r>
              <a:rPr lang="en-US" altLang="en-US" sz="2000" u="sng" dirty="0"/>
              <a:t>result of his work only</a:t>
            </a:r>
            <a:r>
              <a:rPr lang="en-US" altLang="en-US" sz="2000" dirty="0"/>
              <a:t> and not as to the means by which such result is accomplished.” (</a:t>
            </a:r>
            <a:r>
              <a:rPr lang="en-US" altLang="en-US" sz="2000" i="1" dirty="0"/>
              <a:t>Labor Code </a:t>
            </a:r>
            <a:r>
              <a:rPr lang="en-US" altLang="en-US" sz="2000" dirty="0"/>
              <a:t>§3353</a:t>
            </a:r>
            <a:r>
              <a:rPr lang="en-US" altLang="en-US" sz="2000" dirty="0" smtClean="0"/>
              <a:t>.)</a:t>
            </a:r>
            <a:endParaRPr lang="en-US" altLang="en-US" sz="2000" dirty="0"/>
          </a:p>
          <a:p>
            <a:pPr eaLnBrk="1" hangingPunct="1">
              <a:spcAft>
                <a:spcPts val="600"/>
              </a:spcAft>
              <a:defRPr/>
            </a:pPr>
            <a:endParaRPr sz="2000" dirty="0"/>
          </a:p>
          <a:p>
            <a:pPr eaLnBrk="1" hangingPunct="1">
              <a:spcAft>
                <a:spcPts val="1200"/>
              </a:spcAft>
              <a:defRPr/>
            </a:pPr>
            <a:endParaRPr sz="1200" dirty="0"/>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PAGA Claims- Invalid</a:t>
            </a:r>
            <a:endParaRPr lang="en-US" dirty="0"/>
          </a:p>
        </p:txBody>
      </p:sp>
      <p:sp>
        <p:nvSpPr>
          <p:cNvPr id="3" name="Content Placeholder 2"/>
          <p:cNvSpPr>
            <a:spLocks noGrp="1"/>
          </p:cNvSpPr>
          <p:nvPr>
            <p:ph idx="1"/>
          </p:nvPr>
        </p:nvSpPr>
        <p:spPr>
          <a:xfrm>
            <a:off x="850900" y="1528762"/>
            <a:ext cx="7445375" cy="4872037"/>
          </a:xfrm>
        </p:spPr>
        <p:txBody>
          <a:bodyPr/>
          <a:lstStyle/>
          <a:p>
            <a:r>
              <a:rPr lang="en-US" dirty="0" smtClean="0"/>
              <a:t>PAGA claims are also representative actions.</a:t>
            </a:r>
          </a:p>
          <a:p>
            <a:r>
              <a:rPr lang="en-US" dirty="0"/>
              <a:t>A</a:t>
            </a:r>
            <a:r>
              <a:rPr lang="en-US" dirty="0" smtClean="0"/>
              <a:t>rbitration </a:t>
            </a:r>
            <a:r>
              <a:rPr lang="en-US" dirty="0"/>
              <a:t>agreements </a:t>
            </a:r>
            <a:r>
              <a:rPr lang="en-US" b="1" i="1" dirty="0"/>
              <a:t>cannot </a:t>
            </a:r>
            <a:r>
              <a:rPr lang="en-US" dirty="0"/>
              <a:t>place any limits on an employee's right to bring or join in a PAGA </a:t>
            </a:r>
            <a:r>
              <a:rPr lang="en-US" dirty="0" smtClean="0"/>
              <a:t>claim, because employee is stepping into the shoes of the State and the State is not a party to the arbitration agreement.</a:t>
            </a:r>
          </a:p>
          <a:p>
            <a:r>
              <a:rPr lang="en-US" dirty="0"/>
              <a:t>PAGA authorizes penalties of up to $200 per employee, per pay period, for violations of wage and hour laws, including minimum wage, overtime, meal/rest periods, paystub </a:t>
            </a:r>
            <a:r>
              <a:rPr lang="en-US" dirty="0" smtClean="0"/>
              <a:t>rules, and statutory penalties. </a:t>
            </a:r>
            <a:r>
              <a:rPr lang="en-US" dirty="0"/>
              <a:t> </a:t>
            </a:r>
          </a:p>
        </p:txBody>
      </p:sp>
    </p:spTree>
    <p:extLst>
      <p:ext uri="{BB962C8B-B14F-4D97-AF65-F5344CB8AC3E}">
        <p14:creationId xmlns:p14="http://schemas.microsoft.com/office/powerpoint/2010/main" val="429309343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PAGA Claims – Invalid</a:t>
            </a:r>
            <a:endParaRPr lang="en-US" dirty="0"/>
          </a:p>
        </p:txBody>
      </p:sp>
      <p:sp>
        <p:nvSpPr>
          <p:cNvPr id="3" name="Content Placeholder 2"/>
          <p:cNvSpPr>
            <a:spLocks noGrp="1"/>
          </p:cNvSpPr>
          <p:nvPr>
            <p:ph idx="1"/>
          </p:nvPr>
        </p:nvSpPr>
        <p:spPr/>
        <p:txBody>
          <a:bodyPr/>
          <a:lstStyle/>
          <a:p>
            <a:r>
              <a:rPr lang="en-US" dirty="0" smtClean="0"/>
              <a:t>No need to meet class action requirements</a:t>
            </a:r>
          </a:p>
          <a:p>
            <a:r>
              <a:rPr lang="en-US" dirty="0" smtClean="0"/>
              <a:t>Recently, PAGA claims must also be approved by the Court.</a:t>
            </a:r>
          </a:p>
          <a:p>
            <a:r>
              <a:rPr lang="en-US" dirty="0" smtClean="0"/>
              <a:t>End Result:</a:t>
            </a:r>
          </a:p>
          <a:p>
            <a:pPr lvl="1"/>
            <a:r>
              <a:rPr lang="en-US" dirty="0" smtClean="0"/>
              <a:t>Employer may find itself defending a PAGA claim in court and individual clams with various arbitrators.</a:t>
            </a:r>
          </a:p>
          <a:p>
            <a:pPr lvl="1"/>
            <a:r>
              <a:rPr lang="en-US" dirty="0" smtClean="0"/>
              <a:t>Plaintiff attorneys file one PAGA claim and a separate Class Action in case there is an enforceable arbitration agreement – generally assigned to courtrooms.</a:t>
            </a:r>
          </a:p>
          <a:p>
            <a:endParaRPr lang="en-US" dirty="0"/>
          </a:p>
        </p:txBody>
      </p:sp>
    </p:spTree>
    <p:extLst>
      <p:ext uri="{BB962C8B-B14F-4D97-AF65-F5344CB8AC3E}">
        <p14:creationId xmlns:p14="http://schemas.microsoft.com/office/powerpoint/2010/main" val="38696629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Waiver or not to Waiver</a:t>
            </a:r>
            <a:endParaRPr lang="en-US" dirty="0"/>
          </a:p>
        </p:txBody>
      </p:sp>
      <p:sp>
        <p:nvSpPr>
          <p:cNvPr id="3" name="Content Placeholder 2"/>
          <p:cNvSpPr>
            <a:spLocks noGrp="1"/>
          </p:cNvSpPr>
          <p:nvPr>
            <p:ph idx="1"/>
          </p:nvPr>
        </p:nvSpPr>
        <p:spPr/>
        <p:txBody>
          <a:bodyPr/>
          <a:lstStyle/>
          <a:p>
            <a:r>
              <a:rPr lang="en-US" dirty="0" smtClean="0"/>
              <a:t>Even with a class action waiver, employers </a:t>
            </a:r>
            <a:r>
              <a:rPr lang="en-US" dirty="0"/>
              <a:t>continue to face burdensome and expensive PAGA representative </a:t>
            </a:r>
            <a:r>
              <a:rPr lang="en-US" dirty="0" smtClean="0"/>
              <a:t>claims.</a:t>
            </a:r>
          </a:p>
          <a:p>
            <a:r>
              <a:rPr lang="en-US" dirty="0" smtClean="0"/>
              <a:t>Class </a:t>
            </a:r>
            <a:r>
              <a:rPr lang="en-US" dirty="0"/>
              <a:t>action waivers </a:t>
            </a:r>
            <a:r>
              <a:rPr lang="en-US" dirty="0" smtClean="0"/>
              <a:t>may be beneficial for large companies, because </a:t>
            </a:r>
            <a:r>
              <a:rPr lang="en-US" dirty="0"/>
              <a:t>class actions are costly to defend and can result in massive damage awards that may far exceed the penalties available under </a:t>
            </a:r>
            <a:r>
              <a:rPr lang="en-US" dirty="0" smtClean="0"/>
              <a:t>PAGA</a:t>
            </a:r>
            <a:r>
              <a:rPr lang="en-US" dirty="0"/>
              <a:t> </a:t>
            </a:r>
            <a:r>
              <a:rPr lang="en-US" dirty="0" smtClean="0"/>
              <a:t>– one year vs. four years SOL.</a:t>
            </a:r>
            <a:endParaRPr lang="en-US" dirty="0"/>
          </a:p>
          <a:p>
            <a:r>
              <a:rPr lang="en-US" dirty="0" smtClean="0"/>
              <a:t>Arbitrators </a:t>
            </a:r>
            <a:r>
              <a:rPr lang="en-US" dirty="0"/>
              <a:t>tend to be less likely to issue excessively high monetary awards in employment </a:t>
            </a:r>
            <a:r>
              <a:rPr lang="en-US" dirty="0" smtClean="0"/>
              <a:t>cases.</a:t>
            </a:r>
            <a:endParaRPr lang="en-US" dirty="0"/>
          </a:p>
        </p:txBody>
      </p:sp>
    </p:spTree>
    <p:extLst>
      <p:ext uri="{BB962C8B-B14F-4D97-AF65-F5344CB8AC3E}">
        <p14:creationId xmlns:p14="http://schemas.microsoft.com/office/powerpoint/2010/main" val="36118245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BDF8019-1DB7-49FC-A272-F91AD3A9FE96}"/>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a:t>
            </a:r>
            <a:r>
              <a:rPr lang="en-US" sz="4000" b="1" dirty="0" smtClean="0">
                <a:solidFill>
                  <a:srgbClr val="FFFFFF"/>
                </a:solidFill>
                <a:latin typeface="+mn-lt"/>
                <a:cs typeface="+mn-cs"/>
              </a:rPr>
              <a:t>De Minimis – </a:t>
            </a:r>
            <a:r>
              <a:rPr lang="en-US" sz="4000" b="1" i="1" dirty="0" err="1" smtClean="0">
                <a:solidFill>
                  <a:srgbClr val="FFFFFF"/>
                </a:solidFill>
                <a:latin typeface="+mn-lt"/>
                <a:cs typeface="+mn-cs"/>
              </a:rPr>
              <a:t>Troester</a:t>
            </a:r>
            <a:r>
              <a:rPr lang="en-US" sz="4000" b="1" i="1" dirty="0" smtClean="0">
                <a:solidFill>
                  <a:srgbClr val="FFFFFF"/>
                </a:solidFill>
                <a:latin typeface="+mn-lt"/>
                <a:cs typeface="+mn-cs"/>
              </a:rPr>
              <a:t> v. Starbucks</a:t>
            </a:r>
            <a:endParaRPr lang="en-US" sz="4000" b="1" i="1" dirty="0">
              <a:solidFill>
                <a:srgbClr val="FFFFFF"/>
              </a:solidFill>
              <a:latin typeface="+mn-lt"/>
              <a:cs typeface="+mn-cs"/>
            </a:endParaRPr>
          </a:p>
        </p:txBody>
      </p:sp>
    </p:spTree>
    <p:extLst>
      <p:ext uri="{BB962C8B-B14F-4D97-AF65-F5344CB8AC3E}">
        <p14:creationId xmlns:p14="http://schemas.microsoft.com/office/powerpoint/2010/main" val="34588993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Dive In – </a:t>
            </a:r>
            <a:r>
              <a:rPr lang="en-US" i="1" dirty="0" err="1" smtClean="0"/>
              <a:t>Troester</a:t>
            </a:r>
            <a:r>
              <a:rPr lang="en-US" i="1" dirty="0" smtClean="0"/>
              <a:t>: </a:t>
            </a:r>
            <a:r>
              <a:rPr lang="en-US" dirty="0" smtClean="0"/>
              <a:t>FAQs </a:t>
            </a:r>
            <a:r>
              <a:rPr lang="en-US" dirty="0"/>
              <a:t>About De Minimis AFTER </a:t>
            </a:r>
            <a:r>
              <a:rPr lang="en-US" dirty="0" err="1"/>
              <a:t>Troester</a:t>
            </a:r>
            <a:endParaRPr lang="en-US" i="1" dirty="0"/>
          </a:p>
        </p:txBody>
      </p:sp>
      <p:sp>
        <p:nvSpPr>
          <p:cNvPr id="3" name="Content Placeholder 2"/>
          <p:cNvSpPr>
            <a:spLocks noGrp="1"/>
          </p:cNvSpPr>
          <p:nvPr>
            <p:ph idx="1"/>
          </p:nvPr>
        </p:nvSpPr>
        <p:spPr/>
        <p:txBody>
          <a:bodyPr/>
          <a:lstStyle/>
          <a:p>
            <a:pPr algn="just"/>
            <a:r>
              <a:rPr lang="en-US" dirty="0" smtClean="0">
                <a:latin typeface="+mn-lt"/>
              </a:rPr>
              <a:t>In </a:t>
            </a:r>
            <a:r>
              <a:rPr lang="en-US" b="1" i="1" dirty="0" err="1">
                <a:latin typeface="+mn-lt"/>
              </a:rPr>
              <a:t>Troester</a:t>
            </a:r>
            <a:r>
              <a:rPr lang="en-US" b="1" i="1" dirty="0">
                <a:latin typeface="+mn-lt"/>
              </a:rPr>
              <a:t> v. Starbucks Corporation</a:t>
            </a:r>
            <a:r>
              <a:rPr lang="en-US" dirty="0">
                <a:latin typeface="+mn-lt"/>
              </a:rPr>
              <a:t>, the California Supreme </a:t>
            </a:r>
            <a:r>
              <a:rPr lang="en-US" dirty="0" smtClean="0">
                <a:latin typeface="+mn-lt"/>
              </a:rPr>
              <a:t>Court recently </a:t>
            </a:r>
            <a:r>
              <a:rPr lang="en-US" dirty="0">
                <a:latin typeface="+mn-lt"/>
              </a:rPr>
              <a:t>held that the federal </a:t>
            </a:r>
            <a:r>
              <a:rPr lang="en-US" i="1" dirty="0">
                <a:latin typeface="+mn-lt"/>
              </a:rPr>
              <a:t>de </a:t>
            </a:r>
            <a:r>
              <a:rPr lang="en-US" i="1" dirty="0" err="1">
                <a:latin typeface="+mn-lt"/>
              </a:rPr>
              <a:t>minimis</a:t>
            </a:r>
            <a:r>
              <a:rPr lang="en-US" dirty="0">
                <a:latin typeface="+mn-lt"/>
              </a:rPr>
              <a:t> doctrine does not apply to claims for unpaid wages under the California Labor Code. </a:t>
            </a:r>
            <a:endParaRPr lang="en-US" dirty="0" smtClean="0">
              <a:latin typeface="+mn-lt"/>
            </a:endParaRPr>
          </a:p>
          <a:p>
            <a:pPr algn="just"/>
            <a:r>
              <a:rPr lang="en-US" dirty="0" smtClean="0">
                <a:latin typeface="+mn-lt"/>
              </a:rPr>
              <a:t>According to this court decision, California employers cannot require employees to work off-the-clock without compensation, even if only for a few minutes.</a:t>
            </a:r>
          </a:p>
          <a:p>
            <a:pPr marL="0" indent="0" algn="just">
              <a:buNone/>
            </a:pPr>
            <a:r>
              <a:rPr lang="en-US" dirty="0"/>
              <a:t>As a follow-up to our recent legal alert </a:t>
            </a:r>
            <a:r>
              <a:rPr lang="en-US" dirty="0" smtClean="0"/>
              <a:t>we provided in the handout on </a:t>
            </a:r>
            <a:r>
              <a:rPr lang="en-US" dirty="0"/>
              <a:t>this case, let’s take a deeper dive into some common questions.</a:t>
            </a:r>
          </a:p>
          <a:p>
            <a:pPr algn="just"/>
            <a:endParaRPr lang="en-US" dirty="0">
              <a:latin typeface="+mn-lt"/>
            </a:endParaRPr>
          </a:p>
        </p:txBody>
      </p:sp>
    </p:spTree>
    <p:extLst>
      <p:ext uri="{BB962C8B-B14F-4D97-AF65-F5344CB8AC3E}">
        <p14:creationId xmlns:p14="http://schemas.microsoft.com/office/powerpoint/2010/main" val="389174272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Length of Time To Clock In and Out?</a:t>
            </a:r>
            <a:endParaRPr lang="en-US" dirty="0"/>
          </a:p>
        </p:txBody>
      </p:sp>
      <p:sp>
        <p:nvSpPr>
          <p:cNvPr id="3" name="Content Placeholder 2"/>
          <p:cNvSpPr>
            <a:spLocks noGrp="1"/>
          </p:cNvSpPr>
          <p:nvPr>
            <p:ph idx="1"/>
          </p:nvPr>
        </p:nvSpPr>
        <p:spPr/>
        <p:txBody>
          <a:bodyPr/>
          <a:lstStyle/>
          <a:p>
            <a:endParaRPr lang="en-US" b="1" dirty="0" smtClean="0"/>
          </a:p>
          <a:p>
            <a:pPr algn="just"/>
            <a:r>
              <a:rPr lang="en-US" b="1" dirty="0" smtClean="0"/>
              <a:t>QUESTION: For </a:t>
            </a:r>
            <a:r>
              <a:rPr lang="en-US" b="1" dirty="0"/>
              <a:t>locations that have time clocks, what are best practices regarding placement?</a:t>
            </a:r>
            <a:r>
              <a:rPr lang="en-US" dirty="0"/>
              <a:t> For example, if there is a short line (even one person) to clock in, should an employer be concerned about the length of time it takes to clock in and out</a:t>
            </a:r>
            <a:r>
              <a:rPr lang="en-US" dirty="0" smtClean="0"/>
              <a:t>?</a:t>
            </a:r>
          </a:p>
          <a:p>
            <a:endParaRPr lang="en-US" dirty="0"/>
          </a:p>
        </p:txBody>
      </p:sp>
    </p:spTree>
    <p:extLst>
      <p:ext uri="{BB962C8B-B14F-4D97-AF65-F5344CB8AC3E}">
        <p14:creationId xmlns:p14="http://schemas.microsoft.com/office/powerpoint/2010/main" val="24016930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FAQs: Length of Time To Clock In and Out?</a:t>
            </a:r>
          </a:p>
        </p:txBody>
      </p:sp>
      <p:sp>
        <p:nvSpPr>
          <p:cNvPr id="3" name="Content Placeholder 2"/>
          <p:cNvSpPr>
            <a:spLocks noGrp="1"/>
          </p:cNvSpPr>
          <p:nvPr>
            <p:ph idx="1"/>
          </p:nvPr>
        </p:nvSpPr>
        <p:spPr/>
        <p:txBody>
          <a:bodyPr/>
          <a:lstStyle/>
          <a:p>
            <a:r>
              <a:rPr lang="en-US" b="1" dirty="0" smtClean="0"/>
              <a:t>ANSWER: </a:t>
            </a:r>
            <a:r>
              <a:rPr lang="en-US" dirty="0"/>
              <a:t>This is a fact-intensive inquiry, and a good subject for review by the employer’s human resources or payroll representatives. </a:t>
            </a:r>
            <a:endParaRPr lang="en-US" dirty="0" smtClean="0"/>
          </a:p>
          <a:p>
            <a:pPr algn="just"/>
            <a:r>
              <a:rPr lang="en-US" i="1" dirty="0" err="1"/>
              <a:t>Troester</a:t>
            </a:r>
            <a:r>
              <a:rPr lang="en-US" i="1" dirty="0"/>
              <a:t> v. Starbucks </a:t>
            </a:r>
            <a:r>
              <a:rPr lang="en-US" dirty="0"/>
              <a:t>is especially critical of activities that occur regularly without compensation. If employees must regularly wait to clock in, or if the clock-in process regularly takes more than an insignificant amount of time without compensation, then compensation in some form should be </a:t>
            </a:r>
            <a:r>
              <a:rPr lang="en-US" dirty="0" smtClean="0"/>
              <a:t>considered.</a:t>
            </a:r>
            <a:endParaRPr lang="en-US" dirty="0"/>
          </a:p>
        </p:txBody>
      </p:sp>
    </p:spTree>
    <p:extLst>
      <p:ext uri="{BB962C8B-B14F-4D97-AF65-F5344CB8AC3E}">
        <p14:creationId xmlns:p14="http://schemas.microsoft.com/office/powerpoint/2010/main" val="230912709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FAQs: Length of Time To Clock In and Out?</a:t>
            </a:r>
          </a:p>
        </p:txBody>
      </p:sp>
      <p:sp>
        <p:nvSpPr>
          <p:cNvPr id="3" name="Content Placeholder 2"/>
          <p:cNvSpPr>
            <a:spLocks noGrp="1"/>
          </p:cNvSpPr>
          <p:nvPr>
            <p:ph idx="1"/>
          </p:nvPr>
        </p:nvSpPr>
        <p:spPr/>
        <p:txBody>
          <a:bodyPr/>
          <a:lstStyle/>
          <a:p>
            <a:pPr algn="just"/>
            <a:r>
              <a:rPr lang="en-US" b="1" dirty="0" smtClean="0"/>
              <a:t>EXAMPLE: </a:t>
            </a:r>
            <a:r>
              <a:rPr lang="en-US" dirty="0" smtClean="0"/>
              <a:t>For </a:t>
            </a:r>
            <a:r>
              <a:rPr lang="en-US" dirty="0"/>
              <a:t>example, at the minimum wage, a wait of 30 seconds per punch could add up to $30 per year, an amount that </a:t>
            </a:r>
            <a:r>
              <a:rPr lang="en-US" i="1" dirty="0"/>
              <a:t>Starbucks</a:t>
            </a:r>
            <a:r>
              <a:rPr lang="en-US" dirty="0"/>
              <a:t> might not consider “trifling.” On the other hand, if more than one person is in line for the time clock only 5 percent of the time, that would likely be acceptable.</a:t>
            </a:r>
            <a:endParaRPr lang="en-US" b="1" dirty="0"/>
          </a:p>
        </p:txBody>
      </p:sp>
    </p:spTree>
    <p:extLst>
      <p:ext uri="{BB962C8B-B14F-4D97-AF65-F5344CB8AC3E}">
        <p14:creationId xmlns:p14="http://schemas.microsoft.com/office/powerpoint/2010/main" val="42375772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Times Spent Commuting</a:t>
            </a:r>
            <a:endParaRPr lang="en-US" dirty="0"/>
          </a:p>
        </p:txBody>
      </p:sp>
      <p:sp>
        <p:nvSpPr>
          <p:cNvPr id="3" name="Content Placeholder 2"/>
          <p:cNvSpPr>
            <a:spLocks noGrp="1"/>
          </p:cNvSpPr>
          <p:nvPr>
            <p:ph idx="1"/>
          </p:nvPr>
        </p:nvSpPr>
        <p:spPr/>
        <p:txBody>
          <a:bodyPr/>
          <a:lstStyle/>
          <a:p>
            <a:pPr algn="just"/>
            <a:r>
              <a:rPr lang="en-US" b="1" dirty="0" smtClean="0"/>
              <a:t>QUESTION: What </a:t>
            </a:r>
            <a:r>
              <a:rPr lang="en-US" b="1" dirty="0"/>
              <a:t>about time spent traveling from the </a:t>
            </a:r>
            <a:r>
              <a:rPr lang="en-US" b="1" dirty="0" smtClean="0"/>
              <a:t>parking </a:t>
            </a:r>
            <a:r>
              <a:rPr lang="en-US" b="1" dirty="0"/>
              <a:t>lot to the clock-in location</a:t>
            </a:r>
            <a:r>
              <a:rPr lang="en-US" b="1" dirty="0" smtClean="0"/>
              <a:t>?</a:t>
            </a:r>
          </a:p>
          <a:p>
            <a:pPr algn="just"/>
            <a:r>
              <a:rPr lang="en-US" i="1" dirty="0"/>
              <a:t>Troester v. Starbucks </a:t>
            </a:r>
            <a:r>
              <a:rPr lang="en-US" dirty="0"/>
              <a:t>does not change the normal rules regarding commuting. Time spent commuting is generally not compensable unless the employee is somehow under the control of the employer. There may be site-specific situations where employees who drive to work must park in remote lots and shuttle to the actual work location.</a:t>
            </a:r>
          </a:p>
        </p:txBody>
      </p:sp>
    </p:spTree>
    <p:extLst>
      <p:ext uri="{BB962C8B-B14F-4D97-AF65-F5344CB8AC3E}">
        <p14:creationId xmlns:p14="http://schemas.microsoft.com/office/powerpoint/2010/main" val="111205211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FAQs: Times Spent Commuting</a:t>
            </a:r>
          </a:p>
        </p:txBody>
      </p:sp>
      <p:sp>
        <p:nvSpPr>
          <p:cNvPr id="3" name="Content Placeholder 2"/>
          <p:cNvSpPr>
            <a:spLocks noGrp="1"/>
          </p:cNvSpPr>
          <p:nvPr>
            <p:ph idx="1"/>
          </p:nvPr>
        </p:nvSpPr>
        <p:spPr/>
        <p:txBody>
          <a:bodyPr/>
          <a:lstStyle/>
          <a:p>
            <a:pPr algn="just"/>
            <a:r>
              <a:rPr lang="en-US" dirty="0"/>
              <a:t>Even then, as long as employees are allowed other options (e.g., public transportation, getting dropped off on-site, walking, biking, etc.) there is good legal authority that the time spent traveling from the parking lot to the worksite is noncompensable commute time.</a:t>
            </a:r>
          </a:p>
        </p:txBody>
      </p:sp>
    </p:spTree>
    <p:extLst>
      <p:ext uri="{BB962C8B-B14F-4D97-AF65-F5344CB8AC3E}">
        <p14:creationId xmlns:p14="http://schemas.microsoft.com/office/powerpoint/2010/main" val="3867467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xmlns="" id="{26072719-068A-46D6-83CC-DE95B453518B}"/>
              </a:ext>
            </a:extLst>
          </p:cNvPr>
          <p:cNvSpPr>
            <a:spLocks noGrp="1" noChangeArrowheads="1"/>
          </p:cNvSpPr>
          <p:nvPr>
            <p:ph type="title"/>
          </p:nvPr>
        </p:nvSpPr>
        <p:spPr/>
        <p:txBody>
          <a:bodyPr/>
          <a:lstStyle/>
          <a:p>
            <a:pPr eaLnBrk="1" hangingPunct="1"/>
            <a:r>
              <a:rPr lang="en-US" altLang="en-US"/>
              <a:t>What Is an Independent Contractor? (cont'd)</a:t>
            </a:r>
          </a:p>
        </p:txBody>
      </p:sp>
      <p:sp>
        <p:nvSpPr>
          <p:cNvPr id="3" name="Content Placeholder 2">
            <a:extLst>
              <a:ext uri="{FF2B5EF4-FFF2-40B4-BE49-F238E27FC236}">
                <a16:creationId xmlns:a16="http://schemas.microsoft.com/office/drawing/2014/main" xmlns="" id="{E43FA0B6-FEBD-4A19-B75E-AFB11F28097B}"/>
              </a:ext>
            </a:extLst>
          </p:cNvPr>
          <p:cNvSpPr>
            <a:spLocks noGrp="1"/>
          </p:cNvSpPr>
          <p:nvPr>
            <p:ph idx="1"/>
          </p:nvPr>
        </p:nvSpPr>
        <p:spPr>
          <a:xfrm>
            <a:off x="850900" y="1219200"/>
            <a:ext cx="7445375" cy="5486400"/>
          </a:xfrm>
        </p:spPr>
        <p:txBody>
          <a:bodyPr/>
          <a:lstStyle/>
          <a:p>
            <a:pPr marL="0" indent="0" eaLnBrk="1" hangingPunct="1">
              <a:buFontTx/>
              <a:buNone/>
              <a:defRPr/>
            </a:pPr>
            <a:endParaRPr sz="2000" dirty="0"/>
          </a:p>
          <a:p>
            <a:pPr marL="0" indent="0" eaLnBrk="1" hangingPunct="1">
              <a:spcBef>
                <a:spcPts val="1200"/>
              </a:spcBef>
              <a:spcAft>
                <a:spcPts val="600"/>
              </a:spcAft>
              <a:buFontTx/>
              <a:buNone/>
              <a:defRPr/>
            </a:pPr>
            <a:r>
              <a:rPr dirty="0"/>
              <a:t>An independent contractor typically:</a:t>
            </a:r>
          </a:p>
          <a:p>
            <a:pPr eaLnBrk="1" hangingPunct="1">
              <a:spcBef>
                <a:spcPts val="1200"/>
              </a:spcBef>
              <a:spcAft>
                <a:spcPts val="600"/>
              </a:spcAft>
              <a:defRPr/>
            </a:pPr>
            <a:r>
              <a:rPr sz="2000" dirty="0"/>
              <a:t>Charges a fee for their services.</a:t>
            </a:r>
          </a:p>
          <a:p>
            <a:pPr eaLnBrk="1" hangingPunct="1">
              <a:spcBef>
                <a:spcPts val="600"/>
              </a:spcBef>
              <a:spcAft>
                <a:spcPts val="600"/>
              </a:spcAft>
              <a:defRPr/>
            </a:pPr>
            <a:r>
              <a:rPr sz="2000" dirty="0"/>
              <a:t>Is engaged only for the term required to perform a specified service or task.</a:t>
            </a:r>
          </a:p>
          <a:p>
            <a:pPr eaLnBrk="1" hangingPunct="1">
              <a:spcBef>
                <a:spcPts val="600"/>
              </a:spcBef>
              <a:spcAft>
                <a:spcPts val="600"/>
              </a:spcAft>
              <a:defRPr/>
            </a:pPr>
            <a:r>
              <a:rPr sz="2000" dirty="0"/>
              <a:t>Retains control over the method and manner of work.</a:t>
            </a:r>
          </a:p>
          <a:p>
            <a:pPr eaLnBrk="1" hangingPunct="1">
              <a:spcBef>
                <a:spcPts val="600"/>
              </a:spcBef>
              <a:spcAft>
                <a:spcPts val="600"/>
              </a:spcAft>
              <a:defRPr/>
            </a:pPr>
            <a:r>
              <a:rPr sz="2000" dirty="0"/>
              <a:t>Retains economic independence and is free to offer their services to more than one company.</a:t>
            </a:r>
          </a:p>
          <a:p>
            <a:pPr eaLnBrk="1" hangingPunct="1">
              <a:spcBef>
                <a:spcPts val="600"/>
              </a:spcBef>
              <a:spcAft>
                <a:spcPts val="600"/>
              </a:spcAft>
              <a:defRPr/>
            </a:pPr>
            <a:r>
              <a:rPr sz="2000" dirty="0"/>
              <a:t>Is responsible for paying their own income, social security, and Medicare taxes.</a:t>
            </a:r>
          </a:p>
          <a:p>
            <a:pPr eaLnBrk="1" hangingPunct="1">
              <a:spcBef>
                <a:spcPts val="600"/>
              </a:spcBef>
              <a:spcAft>
                <a:spcPts val="600"/>
              </a:spcAft>
              <a:defRPr/>
            </a:pPr>
            <a:r>
              <a:rPr sz="2000" dirty="0"/>
              <a:t>Is not covered by most federal, state, or local laws designed to protect employees</a:t>
            </a:r>
            <a:r>
              <a:rPr sz="2000" dirty="0" smtClean="0"/>
              <a:t>. </a:t>
            </a:r>
            <a:r>
              <a:rPr lang="en-US" sz="2000" dirty="0" smtClean="0"/>
              <a:t>The provisions of the California Labor Code </a:t>
            </a:r>
            <a:r>
              <a:rPr lang="en-US" altLang="en-US" sz="2000" dirty="0" smtClean="0"/>
              <a:t>do </a:t>
            </a:r>
            <a:r>
              <a:rPr lang="en-US" altLang="en-US" sz="2000" dirty="0"/>
              <a:t>not apply to Independent Contractors (IRS Form 1099</a:t>
            </a:r>
            <a:r>
              <a:rPr lang="en-US" altLang="en-US" sz="2000" dirty="0" smtClean="0"/>
              <a:t>).</a:t>
            </a:r>
            <a:endParaRPr lang="en-US" altLang="en-US" sz="2000" dirty="0"/>
          </a:p>
          <a:p>
            <a:pPr eaLnBrk="1" hangingPunct="1">
              <a:spcBef>
                <a:spcPts val="600"/>
              </a:spcBef>
              <a:spcAft>
                <a:spcPts val="600"/>
              </a:spcAft>
              <a:defRPr/>
            </a:pPr>
            <a:endParaRPr sz="2000" dirty="0"/>
          </a:p>
          <a:p>
            <a:pPr eaLnBrk="1" hangingPunct="1">
              <a:spcAft>
                <a:spcPts val="1200"/>
              </a:spcAft>
              <a:defRPr/>
            </a:pPr>
            <a:endParaRPr sz="1200" dirty="0"/>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Auto Clock-In?</a:t>
            </a:r>
            <a:endParaRPr lang="en-US" dirty="0"/>
          </a:p>
        </p:txBody>
      </p:sp>
      <p:sp>
        <p:nvSpPr>
          <p:cNvPr id="3" name="Content Placeholder 2"/>
          <p:cNvSpPr>
            <a:spLocks noGrp="1"/>
          </p:cNvSpPr>
          <p:nvPr>
            <p:ph idx="1"/>
          </p:nvPr>
        </p:nvSpPr>
        <p:spPr/>
        <p:txBody>
          <a:bodyPr/>
          <a:lstStyle/>
          <a:p>
            <a:pPr algn="just"/>
            <a:r>
              <a:rPr lang="en-US" b="1" dirty="0" smtClean="0"/>
              <a:t>QUESTION: </a:t>
            </a:r>
            <a:r>
              <a:rPr lang="en-US" b="1" dirty="0"/>
              <a:t>Are employers now expected to implement some sort of auto clock-in as soon as employees hit a threshold</a:t>
            </a:r>
            <a:r>
              <a:rPr lang="en-US" b="1" dirty="0" smtClean="0"/>
              <a:t>?</a:t>
            </a:r>
          </a:p>
          <a:p>
            <a:pPr algn="just"/>
            <a:r>
              <a:rPr lang="en-US" dirty="0" smtClean="0"/>
              <a:t>Not</a:t>
            </a:r>
            <a:r>
              <a:rPr lang="en-US" dirty="0"/>
              <a:t> necessarily. </a:t>
            </a:r>
            <a:r>
              <a:rPr lang="en-US" i="1" dirty="0"/>
              <a:t>Troester v. Starbucks</a:t>
            </a:r>
            <a:r>
              <a:rPr lang="en-US" dirty="0"/>
              <a:t> doesn’t require employers to be at the cutting edge of technology — that may not even be wise or practical in many industries. For example, if employees use personal devices to clock in and out, that could raise questions about device reimbursement. Nonetheless, implementing technological advances as they become industry standards should be considered.</a:t>
            </a:r>
            <a:endParaRPr lang="en-US" b="1" dirty="0"/>
          </a:p>
        </p:txBody>
      </p:sp>
    </p:spTree>
    <p:extLst>
      <p:ext uri="{BB962C8B-B14F-4D97-AF65-F5344CB8AC3E}">
        <p14:creationId xmlns:p14="http://schemas.microsoft.com/office/powerpoint/2010/main" val="241439306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Several suggestions for avoiding the issues faced by </a:t>
            </a:r>
            <a:r>
              <a:rPr lang="en-US" dirty="0" smtClean="0"/>
              <a:t>Starbucks</a:t>
            </a:r>
            <a:endParaRPr lang="en-US" dirty="0"/>
          </a:p>
        </p:txBody>
      </p:sp>
      <p:sp>
        <p:nvSpPr>
          <p:cNvPr id="3" name="Content Placeholder 2"/>
          <p:cNvSpPr>
            <a:spLocks noGrp="1"/>
          </p:cNvSpPr>
          <p:nvPr>
            <p:ph idx="1"/>
          </p:nvPr>
        </p:nvSpPr>
        <p:spPr/>
        <p:txBody>
          <a:bodyPr/>
          <a:lstStyle/>
          <a:p>
            <a:pPr algn="just"/>
            <a:r>
              <a:rPr lang="en-US" dirty="0" smtClean="0"/>
              <a:t>Employers </a:t>
            </a:r>
            <a:r>
              <a:rPr lang="en-US" dirty="0"/>
              <a:t>can restructure work so employees do not have to work before or after clocking out. </a:t>
            </a:r>
            <a:endParaRPr lang="en-US" dirty="0" smtClean="0"/>
          </a:p>
          <a:p>
            <a:pPr algn="just"/>
            <a:r>
              <a:rPr lang="en-US" dirty="0" smtClean="0"/>
              <a:t>They </a:t>
            </a:r>
            <a:r>
              <a:rPr lang="en-US" dirty="0"/>
              <a:t>can adopt technological fixes. </a:t>
            </a:r>
            <a:endParaRPr lang="en-US" dirty="0" smtClean="0"/>
          </a:p>
          <a:p>
            <a:pPr algn="just"/>
            <a:r>
              <a:rPr lang="en-US" dirty="0" smtClean="0"/>
              <a:t>If </a:t>
            </a:r>
            <a:r>
              <a:rPr lang="en-US" dirty="0"/>
              <a:t>neither of these options are feasible, employers can reasonably estimate work time; for example, through surveys, time studies or a fair rounding policy. </a:t>
            </a:r>
            <a:endParaRPr lang="en-US" dirty="0" smtClean="0"/>
          </a:p>
          <a:p>
            <a:pPr algn="just"/>
            <a:r>
              <a:rPr lang="en-US" dirty="0" smtClean="0"/>
              <a:t>Going </a:t>
            </a:r>
            <a:r>
              <a:rPr lang="en-US" dirty="0"/>
              <a:t>beyond a typical policy prohibiting off-the-clock work, employers can and should require employees to report any time, no matter how small, not reflected on their clock-ins and clock-outs.</a:t>
            </a:r>
          </a:p>
        </p:txBody>
      </p:sp>
    </p:spTree>
    <p:extLst>
      <p:ext uri="{BB962C8B-B14F-4D97-AF65-F5344CB8AC3E}">
        <p14:creationId xmlns:p14="http://schemas.microsoft.com/office/powerpoint/2010/main" val="377026017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Time Estimates? </a:t>
            </a:r>
            <a:endParaRPr lang="en-US" dirty="0"/>
          </a:p>
        </p:txBody>
      </p:sp>
      <p:sp>
        <p:nvSpPr>
          <p:cNvPr id="3" name="Content Placeholder 2"/>
          <p:cNvSpPr>
            <a:spLocks noGrp="1"/>
          </p:cNvSpPr>
          <p:nvPr>
            <p:ph idx="1"/>
          </p:nvPr>
        </p:nvSpPr>
        <p:spPr/>
        <p:txBody>
          <a:bodyPr/>
          <a:lstStyle/>
          <a:p>
            <a:pPr algn="just"/>
            <a:r>
              <a:rPr lang="en-US" b="1" dirty="0" smtClean="0"/>
              <a:t>QUESTION: Should </a:t>
            </a:r>
            <a:r>
              <a:rPr lang="en-US" b="1" dirty="0"/>
              <a:t>employers add a few minutes to each employee’s pay to mitigate risk? How would that work?</a:t>
            </a:r>
            <a:r>
              <a:rPr lang="en-US" dirty="0"/>
              <a:t/>
            </a:r>
            <a:br>
              <a:rPr lang="en-US" dirty="0"/>
            </a:br>
            <a:r>
              <a:rPr lang="en-US" dirty="0"/>
              <a:t/>
            </a:r>
            <a:br>
              <a:rPr lang="en-US" dirty="0"/>
            </a:br>
            <a:r>
              <a:rPr lang="en-US" i="1" dirty="0"/>
              <a:t>Troester v. Starbucks </a:t>
            </a:r>
            <a:r>
              <a:rPr lang="en-US" dirty="0"/>
              <a:t>suggests that adding estimated time could be a reasonable option. For example, an employer could perform a time study and augment employee time accordingly. However, Starbucks also suggests that time estimates should be a last resort if more precise options are not feasible.</a:t>
            </a:r>
          </a:p>
        </p:txBody>
      </p:sp>
    </p:spTree>
    <p:extLst>
      <p:ext uri="{BB962C8B-B14F-4D97-AF65-F5344CB8AC3E}">
        <p14:creationId xmlns:p14="http://schemas.microsoft.com/office/powerpoint/2010/main" val="235967382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Off-the-clock Texts, Emails, Calls</a:t>
            </a:r>
            <a:endParaRPr lang="en-US" dirty="0"/>
          </a:p>
        </p:txBody>
      </p:sp>
      <p:sp>
        <p:nvSpPr>
          <p:cNvPr id="3" name="Content Placeholder 2"/>
          <p:cNvSpPr>
            <a:spLocks noGrp="1"/>
          </p:cNvSpPr>
          <p:nvPr>
            <p:ph idx="1"/>
          </p:nvPr>
        </p:nvSpPr>
        <p:spPr/>
        <p:txBody>
          <a:bodyPr/>
          <a:lstStyle/>
          <a:p>
            <a:pPr algn="just"/>
            <a:r>
              <a:rPr lang="en-US" b="1" dirty="0" smtClean="0"/>
              <a:t>QUESTION: What </a:t>
            </a:r>
            <a:r>
              <a:rPr lang="en-US" b="1" dirty="0"/>
              <a:t>are best practices for handling the inevitable texts, emails and calls to nonexempt supervisors when they are off the clock </a:t>
            </a:r>
            <a:r>
              <a:rPr lang="en-US" b="1" dirty="0" smtClean="0"/>
              <a:t>(e.g., </a:t>
            </a:r>
            <a:r>
              <a:rPr lang="en-US" b="1" dirty="0"/>
              <a:t>involving schedule changes</a:t>
            </a:r>
            <a:r>
              <a:rPr lang="en-US" b="1" dirty="0" smtClean="0"/>
              <a:t>)?</a:t>
            </a:r>
            <a:r>
              <a:rPr lang="en-US" dirty="0"/>
              <a:t/>
            </a:r>
            <a:br>
              <a:rPr lang="en-US" dirty="0"/>
            </a:br>
            <a:endParaRPr lang="en-US" dirty="0" smtClean="0"/>
          </a:p>
          <a:p>
            <a:pPr algn="just"/>
            <a:r>
              <a:rPr lang="en-US" b="1" dirty="0" smtClean="0"/>
              <a:t>ANSWER: </a:t>
            </a:r>
            <a:r>
              <a:rPr lang="en-US" dirty="0" smtClean="0"/>
              <a:t>Employers should circulate policies requiring employees to report extra time not reflected during their on-duty shifts with an acknowledgment of receipt accompanied by reminders and training. The policy should list nonexclusive examples of extra time that must be reported.</a:t>
            </a:r>
            <a:endParaRPr lang="en-US" dirty="0"/>
          </a:p>
        </p:txBody>
      </p:sp>
    </p:spTree>
    <p:extLst>
      <p:ext uri="{BB962C8B-B14F-4D97-AF65-F5344CB8AC3E}">
        <p14:creationId xmlns:p14="http://schemas.microsoft.com/office/powerpoint/2010/main" val="37433408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FAQs: Off-the-clock Texts, Emails, Calls</a:t>
            </a:r>
          </a:p>
        </p:txBody>
      </p:sp>
      <p:sp>
        <p:nvSpPr>
          <p:cNvPr id="3" name="Content Placeholder 2"/>
          <p:cNvSpPr>
            <a:spLocks noGrp="1"/>
          </p:cNvSpPr>
          <p:nvPr>
            <p:ph idx="1"/>
          </p:nvPr>
        </p:nvSpPr>
        <p:spPr/>
        <p:txBody>
          <a:bodyPr/>
          <a:lstStyle/>
          <a:p>
            <a:pPr algn="just"/>
            <a:r>
              <a:rPr lang="en-US" dirty="0"/>
              <a:t>As a practical matter, the importance of reporting increases with the frequency of the interruptions. For example, occasional receipt of a schedule change by text or email during off hours should be reasonable, but if they are regularly sent or received, an employer should consider either requiring such employees to record their time or pay for some reasonable estimate of the time spent.</a:t>
            </a:r>
          </a:p>
        </p:txBody>
      </p:sp>
    </p:spTree>
    <p:extLst>
      <p:ext uri="{BB962C8B-B14F-4D97-AF65-F5344CB8AC3E}">
        <p14:creationId xmlns:p14="http://schemas.microsoft.com/office/powerpoint/2010/main" val="260023141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900" y="457201"/>
            <a:ext cx="7445375" cy="609600"/>
          </a:xfrm>
        </p:spPr>
        <p:txBody>
          <a:bodyPr/>
          <a:lstStyle/>
          <a:p>
            <a:r>
              <a:rPr lang="en-US" dirty="0" smtClean="0"/>
              <a:t>FAQs: Rounding – Legal or Not?</a:t>
            </a:r>
            <a:endParaRPr lang="en-US" dirty="0"/>
          </a:p>
        </p:txBody>
      </p:sp>
      <p:sp>
        <p:nvSpPr>
          <p:cNvPr id="3" name="Content Placeholder 2"/>
          <p:cNvSpPr>
            <a:spLocks noGrp="1"/>
          </p:cNvSpPr>
          <p:nvPr>
            <p:ph idx="1"/>
          </p:nvPr>
        </p:nvSpPr>
        <p:spPr/>
        <p:txBody>
          <a:bodyPr/>
          <a:lstStyle/>
          <a:p>
            <a:pPr algn="just"/>
            <a:r>
              <a:rPr lang="en-US" b="1" dirty="0"/>
              <a:t>Is rounding of time no longer legal?</a:t>
            </a:r>
            <a:r>
              <a:rPr lang="en-US" dirty="0"/>
              <a:t/>
            </a:r>
            <a:br>
              <a:rPr lang="en-US" dirty="0"/>
            </a:br>
            <a:r>
              <a:rPr lang="en-US" dirty="0" smtClean="0"/>
              <a:t>No</a:t>
            </a:r>
            <a:r>
              <a:rPr lang="en-US" dirty="0"/>
              <a:t>. The </a:t>
            </a:r>
            <a:r>
              <a:rPr lang="en-US" i="1" dirty="0"/>
              <a:t>Troester v. Starbucks </a:t>
            </a:r>
            <a:r>
              <a:rPr lang="en-US" dirty="0"/>
              <a:t>decision favorably cites a well-established decision involving </a:t>
            </a:r>
            <a:r>
              <a:rPr lang="en-US" i="1" dirty="0"/>
              <a:t>See’s Candy</a:t>
            </a:r>
            <a:r>
              <a:rPr lang="en-US" dirty="0"/>
              <a:t>, which held that </a:t>
            </a:r>
            <a:r>
              <a:rPr lang="en-US" dirty="0">
                <a:effectLst>
                  <a:outerShdw blurRad="38100" dist="38100" dir="2700000" algn="tl">
                    <a:srgbClr val="000000">
                      <a:alpha val="43137"/>
                    </a:srgbClr>
                  </a:outerShdw>
                </a:effectLst>
              </a:rPr>
              <a:t>neutral</a:t>
            </a:r>
            <a:r>
              <a:rPr lang="en-US" dirty="0"/>
              <a:t> rounding policies are permissible provided they do not result in a disadvantage to employees. </a:t>
            </a:r>
            <a:endParaRPr lang="en-US" dirty="0" smtClean="0"/>
          </a:p>
          <a:p>
            <a:pPr algn="just"/>
            <a:r>
              <a:rPr lang="en-US" dirty="0" smtClean="0"/>
              <a:t>The problem is that, in practice, it is very difficult to predict in advance whether a neutral rounding policy will disadvantage employees.</a:t>
            </a:r>
          </a:p>
        </p:txBody>
      </p:sp>
    </p:spTree>
    <p:extLst>
      <p:ext uri="{BB962C8B-B14F-4D97-AF65-F5344CB8AC3E}">
        <p14:creationId xmlns:p14="http://schemas.microsoft.com/office/powerpoint/2010/main" val="209414797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Avoid Improper Rounding Practices</a:t>
            </a:r>
            <a:endParaRPr lang="en-US" dirty="0"/>
          </a:p>
        </p:txBody>
      </p:sp>
      <p:sp>
        <p:nvSpPr>
          <p:cNvPr id="3" name="Content Placeholder 2"/>
          <p:cNvSpPr>
            <a:spLocks noGrp="1"/>
          </p:cNvSpPr>
          <p:nvPr>
            <p:ph idx="1"/>
          </p:nvPr>
        </p:nvSpPr>
        <p:spPr/>
        <p:txBody>
          <a:bodyPr/>
          <a:lstStyle/>
          <a:p>
            <a:pPr algn="just"/>
            <a:r>
              <a:rPr lang="en-US" dirty="0" smtClean="0"/>
              <a:t>Under </a:t>
            </a:r>
            <a:r>
              <a:rPr lang="en-US" i="1" dirty="0" smtClean="0"/>
              <a:t>See’s</a:t>
            </a:r>
            <a:r>
              <a:rPr lang="en-US" dirty="0" smtClean="0"/>
              <a:t>, a California employer is entitled to use a nearest-tenth rounding policy if the policy is fair and neutral on its face and it is used in such a manner that will not result, over a period of time, in failure to properly compensate, the employees for all the time they have actually worked. </a:t>
            </a:r>
            <a:r>
              <a:rPr lang="en-US" i="1" dirty="0" smtClean="0"/>
              <a:t>See’s Candy Shops, Inc. v. Superior Court</a:t>
            </a:r>
            <a:r>
              <a:rPr lang="en-US" dirty="0" smtClean="0"/>
              <a:t>, 210 Cal. App. 4</a:t>
            </a:r>
            <a:r>
              <a:rPr lang="en-US" baseline="30000" dirty="0" smtClean="0"/>
              <a:t>th</a:t>
            </a:r>
            <a:r>
              <a:rPr lang="en-US" dirty="0" smtClean="0"/>
              <a:t> 889 (Oct. 29, 2012).</a:t>
            </a:r>
          </a:p>
          <a:p>
            <a:endParaRPr lang="en-US" dirty="0"/>
          </a:p>
        </p:txBody>
      </p:sp>
    </p:spTree>
    <p:extLst>
      <p:ext uri="{BB962C8B-B14F-4D97-AF65-F5344CB8AC3E}">
        <p14:creationId xmlns:p14="http://schemas.microsoft.com/office/powerpoint/2010/main" val="22205289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FAQs: Avoid Improper Rounding Practices</a:t>
            </a:r>
          </a:p>
        </p:txBody>
      </p:sp>
      <p:sp>
        <p:nvSpPr>
          <p:cNvPr id="3" name="Content Placeholder 2"/>
          <p:cNvSpPr>
            <a:spLocks noGrp="1"/>
          </p:cNvSpPr>
          <p:nvPr>
            <p:ph idx="1"/>
          </p:nvPr>
        </p:nvSpPr>
        <p:spPr/>
        <p:txBody>
          <a:bodyPr/>
          <a:lstStyle/>
          <a:p>
            <a:pPr algn="just"/>
            <a:r>
              <a:rPr lang="en-US" dirty="0"/>
              <a:t>While it may not always be feasible, the best practice is to pay from clock-in to clock-out with no additional time spent on work tasks before or after that period. </a:t>
            </a:r>
            <a:endParaRPr lang="en-US" dirty="0" smtClean="0"/>
          </a:p>
          <a:p>
            <a:pPr algn="just"/>
            <a:r>
              <a:rPr lang="en-US" dirty="0" smtClean="0"/>
              <a:t>Starbucks </a:t>
            </a:r>
            <a:r>
              <a:rPr lang="en-US" dirty="0"/>
              <a:t>also suggests a rounding policy that only advantages employees as a potential solution.</a:t>
            </a:r>
          </a:p>
          <a:p>
            <a:endParaRPr lang="en-US" dirty="0"/>
          </a:p>
        </p:txBody>
      </p:sp>
    </p:spTree>
    <p:extLst>
      <p:ext uri="{BB962C8B-B14F-4D97-AF65-F5344CB8AC3E}">
        <p14:creationId xmlns:p14="http://schemas.microsoft.com/office/powerpoint/2010/main" val="81255195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 Seconds of Time??</a:t>
            </a:r>
            <a:endParaRPr lang="en-US" dirty="0"/>
          </a:p>
        </p:txBody>
      </p:sp>
      <p:sp>
        <p:nvSpPr>
          <p:cNvPr id="3" name="Content Placeholder 2"/>
          <p:cNvSpPr>
            <a:spLocks noGrp="1"/>
          </p:cNvSpPr>
          <p:nvPr>
            <p:ph idx="1"/>
          </p:nvPr>
        </p:nvSpPr>
        <p:spPr/>
        <p:txBody>
          <a:bodyPr/>
          <a:lstStyle/>
          <a:p>
            <a:r>
              <a:rPr lang="en-US" b="1" dirty="0" smtClean="0"/>
              <a:t>QUESTION: Do you have to </a:t>
            </a:r>
            <a:r>
              <a:rPr lang="en-US" b="1" dirty="0"/>
              <a:t>pay </a:t>
            </a:r>
            <a:r>
              <a:rPr lang="en-US" b="1" dirty="0" smtClean="0"/>
              <a:t>employees for </a:t>
            </a:r>
            <a:r>
              <a:rPr lang="en-US" b="1" dirty="0"/>
              <a:t>seconds of time</a:t>
            </a:r>
            <a:r>
              <a:rPr lang="en-US" b="1" dirty="0" smtClean="0"/>
              <a:t>?</a:t>
            </a:r>
          </a:p>
          <a:p>
            <a:r>
              <a:rPr lang="en-US" b="1" dirty="0" smtClean="0"/>
              <a:t>ANSWER: </a:t>
            </a:r>
            <a:r>
              <a:rPr lang="en-US" dirty="0"/>
              <a:t>Perhaps. </a:t>
            </a:r>
            <a:r>
              <a:rPr lang="en-US" i="1" dirty="0"/>
              <a:t>Troester v. Starbucks </a:t>
            </a:r>
            <a:r>
              <a:rPr lang="en-US" dirty="0"/>
              <a:t>makes clear that minutes must be counted. “Split-second absurdities” do not need to be counted</a:t>
            </a:r>
            <a:r>
              <a:rPr lang="en-US" dirty="0" smtClean="0"/>
              <a:t>.</a:t>
            </a:r>
          </a:p>
          <a:p>
            <a:r>
              <a:rPr lang="en-US" dirty="0"/>
              <a:t>The middle ground — fractions of minutes — will likely be a source of litigation in the future, especially if the cumulative effect disadvantages employees.</a:t>
            </a:r>
            <a:endParaRPr lang="en-US" b="1" dirty="0"/>
          </a:p>
        </p:txBody>
      </p:sp>
    </p:spTree>
    <p:extLst>
      <p:ext uri="{BB962C8B-B14F-4D97-AF65-F5344CB8AC3E}">
        <p14:creationId xmlns:p14="http://schemas.microsoft.com/office/powerpoint/2010/main" val="62647499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FAQs: Seconds of Time??</a:t>
            </a:r>
          </a:p>
        </p:txBody>
      </p:sp>
      <p:sp>
        <p:nvSpPr>
          <p:cNvPr id="3" name="Content Placeholder 2"/>
          <p:cNvSpPr>
            <a:spLocks noGrp="1"/>
          </p:cNvSpPr>
          <p:nvPr>
            <p:ph idx="1"/>
          </p:nvPr>
        </p:nvSpPr>
        <p:spPr/>
        <p:txBody>
          <a:bodyPr/>
          <a:lstStyle/>
          <a:p>
            <a:r>
              <a:rPr lang="en-US" dirty="0"/>
              <a:t>A big fight in </a:t>
            </a:r>
            <a:r>
              <a:rPr lang="en-US" i="1" dirty="0"/>
              <a:t>Troester v. Starbucks </a:t>
            </a:r>
            <a:r>
              <a:rPr lang="en-US" dirty="0"/>
              <a:t>was about the plaintiff’s time measured in seconds (30 seconds to walk out of the store, 15 seconds to lock up, 35-45 seconds to walk his co-workers to their cars, etc.), so employers cannot dismiss seconds as irrelevant. A system that rounds to the nearest minute in favor of the employee might solve this </a:t>
            </a:r>
            <a:r>
              <a:rPr lang="en-US" dirty="0" smtClean="0"/>
              <a:t>problem.</a:t>
            </a:r>
            <a:r>
              <a:rPr lang="en-US" dirty="0"/>
              <a:t/>
            </a:r>
            <a:br>
              <a:rPr lang="en-US" dirty="0"/>
            </a:br>
            <a:endParaRPr lang="en-US" dirty="0"/>
          </a:p>
        </p:txBody>
      </p:sp>
    </p:spTree>
    <p:extLst>
      <p:ext uri="{BB962C8B-B14F-4D97-AF65-F5344CB8AC3E}">
        <p14:creationId xmlns:p14="http://schemas.microsoft.com/office/powerpoint/2010/main" val="3408037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xmlns="" id="{CDD19BB3-5D36-4531-A608-B97287E7E3E1}"/>
              </a:ext>
            </a:extLst>
          </p:cNvPr>
          <p:cNvSpPr>
            <a:spLocks noGrp="1" noChangeArrowheads="1"/>
          </p:cNvSpPr>
          <p:nvPr>
            <p:ph type="title"/>
          </p:nvPr>
        </p:nvSpPr>
        <p:spPr/>
        <p:txBody>
          <a:bodyPr/>
          <a:lstStyle/>
          <a:p>
            <a:r>
              <a:rPr lang="en-US" altLang="en-US"/>
              <a:t>What Is an Independent Contractor? (cont'd)</a:t>
            </a:r>
          </a:p>
        </p:txBody>
      </p:sp>
      <p:sp>
        <p:nvSpPr>
          <p:cNvPr id="3" name="Content Placeholder 2">
            <a:extLst>
              <a:ext uri="{FF2B5EF4-FFF2-40B4-BE49-F238E27FC236}">
                <a16:creationId xmlns:a16="http://schemas.microsoft.com/office/drawing/2014/main" xmlns="" id="{9EAF44BA-F54D-41C7-8A76-EA4588C1CA6B}"/>
              </a:ext>
            </a:extLst>
          </p:cNvPr>
          <p:cNvSpPr>
            <a:spLocks noGrp="1"/>
          </p:cNvSpPr>
          <p:nvPr>
            <p:ph idx="1"/>
          </p:nvPr>
        </p:nvSpPr>
        <p:spPr/>
        <p:txBody>
          <a:bodyPr/>
          <a:lstStyle/>
          <a:p>
            <a:pPr marL="0" indent="0">
              <a:buFontTx/>
              <a:buNone/>
              <a:defRPr/>
            </a:pPr>
            <a:r>
              <a:rPr dirty="0"/>
              <a:t>An independent contractor typically does </a:t>
            </a:r>
            <a:r>
              <a:rPr u="sng" dirty="0"/>
              <a:t>not</a:t>
            </a:r>
            <a:r>
              <a:rPr dirty="0"/>
              <a:t>:</a:t>
            </a:r>
          </a:p>
          <a:p>
            <a:pPr>
              <a:defRPr/>
            </a:pPr>
            <a:r>
              <a:rPr dirty="0"/>
              <a:t>Receive company-sponsored benefits, such as paid vacation, health insurance, or retirement benefits.</a:t>
            </a:r>
          </a:p>
          <a:p>
            <a:pPr>
              <a:defRPr/>
            </a:pPr>
            <a:r>
              <a:rPr dirty="0"/>
              <a:t>Perform the same work as the company’s employees.</a:t>
            </a:r>
          </a:p>
          <a:p>
            <a:pPr>
              <a:defRPr/>
            </a:pPr>
            <a:r>
              <a:rPr dirty="0"/>
              <a:t>Have the “indicia” of an employee, such as company uniforms, name badges, or business cards.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F5CF143-50A9-4E95-8A81-DD8292BB5E27}"/>
              </a:ext>
            </a:extLst>
          </p:cNvPr>
          <p:cNvSpPr txBox="1"/>
          <p:nvPr/>
        </p:nvSpPr>
        <p:spPr>
          <a:xfrm>
            <a:off x="0" y="685800"/>
            <a:ext cx="9144000" cy="5410200"/>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algn="ctr" eaLnBrk="1" fontAlgn="auto" hangingPunct="1">
              <a:spcBef>
                <a:spcPts val="0"/>
              </a:spcBef>
              <a:spcAft>
                <a:spcPts val="0"/>
              </a:spcAft>
              <a:defRPr/>
            </a:pPr>
            <a:r>
              <a:rPr lang="en-US" sz="4000" b="1" dirty="0">
                <a:solidFill>
                  <a:srgbClr val="FFFFFF"/>
                </a:solidFill>
                <a:latin typeface="+mn-lt"/>
                <a:cs typeface="+mn-cs"/>
              </a:rPr>
              <a:t> Questions and Answers</a:t>
            </a:r>
          </a:p>
          <a:p>
            <a:pPr algn="ctr" eaLnBrk="1" fontAlgn="auto" hangingPunct="1">
              <a:spcBef>
                <a:spcPts val="0"/>
              </a:spcBef>
              <a:spcAft>
                <a:spcPts val="0"/>
              </a:spcAft>
              <a:defRPr/>
            </a:pPr>
            <a:endParaRPr lang="en-US" altLang="en-US" dirty="0"/>
          </a:p>
          <a:p>
            <a:pPr marL="457200" indent="-457200" eaLnBrk="1" hangingPunct="1">
              <a:lnSpc>
                <a:spcPct val="90000"/>
              </a:lnSpc>
              <a:buFont typeface="Arial" panose="020B0604020202020204" pitchFamily="34" charset="0"/>
              <a:buChar char="•"/>
            </a:pPr>
            <a:r>
              <a:rPr lang="en-US" altLang="en-US" sz="2800" dirty="0">
                <a:solidFill>
                  <a:schemeClr val="tx2">
                    <a:lumMod val="50000"/>
                  </a:schemeClr>
                </a:solidFill>
              </a:rPr>
              <a:t>Any Questions?</a:t>
            </a:r>
          </a:p>
          <a:p>
            <a:pPr marL="457200" indent="-457200" eaLnBrk="1" hangingPunct="1">
              <a:lnSpc>
                <a:spcPct val="90000"/>
              </a:lnSpc>
              <a:buFont typeface="Arial" panose="020B0604020202020204" pitchFamily="34" charset="0"/>
              <a:buChar char="•"/>
            </a:pPr>
            <a:endParaRPr lang="en-US" altLang="en-US" sz="2800" dirty="0">
              <a:solidFill>
                <a:schemeClr val="tx2">
                  <a:lumMod val="50000"/>
                </a:schemeClr>
              </a:solidFill>
            </a:endParaRPr>
          </a:p>
          <a:p>
            <a:pPr marL="457200" indent="-457200" eaLnBrk="1" hangingPunct="1">
              <a:lnSpc>
                <a:spcPct val="90000"/>
              </a:lnSpc>
              <a:buFont typeface="Arial" panose="020B0604020202020204" pitchFamily="34" charset="0"/>
              <a:buChar char="•"/>
            </a:pPr>
            <a:r>
              <a:rPr lang="en-US" altLang="en-US" sz="2800" dirty="0">
                <a:solidFill>
                  <a:schemeClr val="tx2">
                    <a:lumMod val="50000"/>
                  </a:schemeClr>
                </a:solidFill>
              </a:rPr>
              <a:t>Contact Information:</a:t>
            </a:r>
          </a:p>
          <a:p>
            <a:pPr eaLnBrk="1" hangingPunct="1">
              <a:lnSpc>
                <a:spcPct val="90000"/>
              </a:lnSpc>
            </a:pPr>
            <a:endParaRPr lang="en-US" altLang="en-US" dirty="0">
              <a:solidFill>
                <a:schemeClr val="tx2">
                  <a:lumMod val="50000"/>
                </a:schemeClr>
              </a:solidFill>
            </a:endParaRPr>
          </a:p>
          <a:p>
            <a:pPr lvl="1" eaLnBrk="1" hangingPunct="1">
              <a:lnSpc>
                <a:spcPct val="90000"/>
              </a:lnSpc>
            </a:pPr>
            <a:r>
              <a:rPr lang="en-US" altLang="en-US" sz="2000" dirty="0">
                <a:solidFill>
                  <a:schemeClr val="tx2">
                    <a:lumMod val="50000"/>
                  </a:schemeClr>
                </a:solidFill>
              </a:rPr>
              <a:t>Roxana E. Verano, Esq.</a:t>
            </a:r>
          </a:p>
          <a:p>
            <a:pPr lvl="1" eaLnBrk="1" hangingPunct="1">
              <a:lnSpc>
                <a:spcPct val="90000"/>
              </a:lnSpc>
            </a:pPr>
            <a:r>
              <a:rPr lang="en-US" altLang="en-US" sz="2000" dirty="0">
                <a:solidFill>
                  <a:schemeClr val="tx2">
                    <a:lumMod val="50000"/>
                  </a:schemeClr>
                </a:solidFill>
                <a:hlinkClick r:id="rId3">
                  <a:extLst>
                    <a:ext uri="{A12FA001-AC4F-418D-AE19-62706E023703}">
                      <ahyp:hlinkClr xmlns:ahyp="http://schemas.microsoft.com/office/drawing/2018/hyperlinkcolor" xmlns="" val="tx"/>
                    </a:ext>
                  </a:extLst>
                </a:hlinkClick>
              </a:rPr>
              <a:t>Roxana@Landeggeresq.com</a:t>
            </a:r>
            <a:endParaRPr lang="en-US" altLang="en-US" sz="2000" dirty="0">
              <a:solidFill>
                <a:schemeClr val="tx2">
                  <a:lumMod val="50000"/>
                </a:schemeClr>
              </a:solidFill>
            </a:endParaRPr>
          </a:p>
          <a:p>
            <a:pPr lvl="1" eaLnBrk="1" hangingPunct="1">
              <a:lnSpc>
                <a:spcPct val="90000"/>
              </a:lnSpc>
            </a:pPr>
            <a:endParaRPr lang="en-US" altLang="en-US" sz="2000" dirty="0">
              <a:solidFill>
                <a:schemeClr val="tx2">
                  <a:lumMod val="50000"/>
                </a:schemeClr>
              </a:solidFill>
            </a:endParaRPr>
          </a:p>
          <a:p>
            <a:pPr lvl="1" eaLnBrk="1" hangingPunct="1">
              <a:lnSpc>
                <a:spcPct val="90000"/>
              </a:lnSpc>
            </a:pPr>
            <a:r>
              <a:rPr lang="en-US" altLang="en-US" sz="2000" dirty="0">
                <a:solidFill>
                  <a:schemeClr val="tx2">
                    <a:lumMod val="50000"/>
                  </a:schemeClr>
                </a:solidFill>
              </a:rPr>
              <a:t>Kristina Kourasis, Esq.</a:t>
            </a:r>
          </a:p>
          <a:p>
            <a:pPr lvl="1" eaLnBrk="1" hangingPunct="1">
              <a:lnSpc>
                <a:spcPct val="90000"/>
              </a:lnSpc>
            </a:pPr>
            <a:r>
              <a:rPr lang="en-US" altLang="en-US" sz="2000" dirty="0">
                <a:solidFill>
                  <a:schemeClr val="tx2">
                    <a:lumMod val="50000"/>
                  </a:schemeClr>
                </a:solidFill>
                <a:hlinkClick r:id="rId4">
                  <a:extLst>
                    <a:ext uri="{A12FA001-AC4F-418D-AE19-62706E023703}">
                      <ahyp:hlinkClr xmlns:ahyp="http://schemas.microsoft.com/office/drawing/2018/hyperlinkcolor" xmlns="" val="tx"/>
                    </a:ext>
                  </a:extLst>
                </a:hlinkClick>
              </a:rPr>
              <a:t>Kristina@Landeggeresq.com</a:t>
            </a:r>
            <a:endParaRPr lang="en-US" altLang="en-US" sz="2000" dirty="0">
              <a:solidFill>
                <a:schemeClr val="tx2">
                  <a:lumMod val="50000"/>
                </a:schemeClr>
              </a:solidFill>
            </a:endParaRPr>
          </a:p>
          <a:p>
            <a:pPr lvl="1" eaLnBrk="1" hangingPunct="1">
              <a:lnSpc>
                <a:spcPct val="90000"/>
              </a:lnSpc>
            </a:pPr>
            <a:endParaRPr lang="en-US" altLang="en-US" sz="2000" dirty="0">
              <a:solidFill>
                <a:schemeClr val="tx2">
                  <a:lumMod val="50000"/>
                </a:schemeClr>
              </a:solidFill>
            </a:endParaRPr>
          </a:p>
          <a:p>
            <a:pPr lvl="2" eaLnBrk="1" hangingPunct="1">
              <a:lnSpc>
                <a:spcPct val="90000"/>
              </a:lnSpc>
              <a:buFont typeface="Wingdings 2" panose="05020102010507070707" pitchFamily="18" charset="2"/>
              <a:buNone/>
            </a:pPr>
            <a:endParaRPr lang="en-US" altLang="en-US" sz="2000" dirty="0">
              <a:solidFill>
                <a:schemeClr val="tx2">
                  <a:lumMod val="50000"/>
                </a:schemeClr>
              </a:solidFill>
            </a:endParaRPr>
          </a:p>
          <a:p>
            <a:pPr lvl="2" eaLnBrk="1" hangingPunct="1">
              <a:lnSpc>
                <a:spcPct val="90000"/>
              </a:lnSpc>
              <a:buFont typeface="Wingdings 2" panose="05020102010507070707" pitchFamily="18" charset="2"/>
              <a:buNone/>
            </a:pPr>
            <a:r>
              <a:rPr lang="en-US" altLang="en-US" sz="2000" dirty="0">
                <a:solidFill>
                  <a:schemeClr val="tx2">
                    <a:lumMod val="50000"/>
                  </a:schemeClr>
                </a:solidFill>
              </a:rPr>
              <a:t>Los Angeles Office:  818.986.7561</a:t>
            </a:r>
          </a:p>
          <a:p>
            <a:pPr lvl="2" eaLnBrk="1" hangingPunct="1">
              <a:lnSpc>
                <a:spcPct val="90000"/>
              </a:lnSpc>
              <a:buFont typeface="Wingdings 2" panose="05020102010507070707" pitchFamily="18" charset="2"/>
              <a:buNone/>
            </a:pPr>
            <a:r>
              <a:rPr lang="en-US" altLang="en-US" sz="2000" dirty="0">
                <a:solidFill>
                  <a:schemeClr val="tx2">
                    <a:lumMod val="50000"/>
                  </a:schemeClr>
                </a:solidFill>
              </a:rPr>
              <a:t>Ventura County Office:  805.987.7128</a:t>
            </a:r>
          </a:p>
          <a:p>
            <a:pPr lvl="2" eaLnBrk="1" hangingPunct="1">
              <a:lnSpc>
                <a:spcPct val="90000"/>
              </a:lnSpc>
              <a:buFont typeface="Wingdings 2" panose="05020102010507070707" pitchFamily="18" charset="2"/>
              <a:buNone/>
            </a:pPr>
            <a:endParaRPr lang="en-US" altLang="en-US" dirty="0"/>
          </a:p>
          <a:p>
            <a:pPr eaLnBrk="1" fontAlgn="auto" hangingPunct="1">
              <a:spcBef>
                <a:spcPts val="0"/>
              </a:spcBef>
              <a:spcAft>
                <a:spcPts val="0"/>
              </a:spcAft>
              <a:defRPr/>
            </a:pPr>
            <a:endParaRPr lang="en-US" sz="4000" b="1" dirty="0">
              <a:solidFill>
                <a:srgbClr val="FFFFFF"/>
              </a:solidFill>
              <a:latin typeface="+mn-lt"/>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xmlns="" id="{09AFB656-2F88-4D72-96B3-9D89C2B10BAF}"/>
              </a:ext>
            </a:extLst>
          </p:cNvPr>
          <p:cNvSpPr>
            <a:spLocks noGrp="1" noChangeArrowheads="1"/>
          </p:cNvSpPr>
          <p:nvPr>
            <p:ph type="title"/>
          </p:nvPr>
        </p:nvSpPr>
        <p:spPr/>
        <p:txBody>
          <a:bodyPr/>
          <a:lstStyle/>
          <a:p>
            <a:pPr eaLnBrk="1" hangingPunct="1"/>
            <a:r>
              <a:rPr lang="en-US" altLang="en-US"/>
              <a:t>Independent Contractor vs. Employee</a:t>
            </a:r>
          </a:p>
        </p:txBody>
      </p:sp>
      <p:sp>
        <p:nvSpPr>
          <p:cNvPr id="3" name="Content Placeholder 2">
            <a:extLst>
              <a:ext uri="{FF2B5EF4-FFF2-40B4-BE49-F238E27FC236}">
                <a16:creationId xmlns:a16="http://schemas.microsoft.com/office/drawing/2014/main" xmlns="" id="{027FC60B-60E2-4884-B246-607307D3A040}"/>
              </a:ext>
            </a:extLst>
          </p:cNvPr>
          <p:cNvSpPr>
            <a:spLocks noGrp="1"/>
          </p:cNvSpPr>
          <p:nvPr>
            <p:ph idx="1"/>
          </p:nvPr>
        </p:nvSpPr>
        <p:spPr>
          <a:xfrm>
            <a:off x="850900" y="1143000"/>
            <a:ext cx="7445375" cy="4956175"/>
          </a:xfrm>
        </p:spPr>
        <p:txBody>
          <a:bodyPr/>
          <a:lstStyle/>
          <a:p>
            <a:pPr marL="0" indent="0" eaLnBrk="1" hangingPunct="1">
              <a:buFontTx/>
              <a:buNone/>
              <a:defRPr/>
            </a:pPr>
            <a:endParaRPr sz="2000" dirty="0"/>
          </a:p>
          <a:p>
            <a:pPr marL="0" indent="0" eaLnBrk="1" hangingPunct="1">
              <a:spcAft>
                <a:spcPts val="1200"/>
              </a:spcAft>
              <a:buFontTx/>
              <a:buNone/>
              <a:defRPr/>
            </a:pPr>
            <a:r>
              <a:rPr dirty="0"/>
              <a:t>An employee, by comparison, is subject to significant oversight and control by the company and:</a:t>
            </a:r>
          </a:p>
          <a:p>
            <a:pPr eaLnBrk="1" hangingPunct="1">
              <a:spcBef>
                <a:spcPts val="600"/>
              </a:spcBef>
              <a:spcAft>
                <a:spcPts val="600"/>
              </a:spcAft>
              <a:defRPr/>
            </a:pPr>
            <a:r>
              <a:rPr sz="2000" dirty="0"/>
              <a:t>Is paid wages and receives company-sponsored benefits.</a:t>
            </a:r>
          </a:p>
          <a:p>
            <a:pPr eaLnBrk="1" hangingPunct="1">
              <a:spcBef>
                <a:spcPts val="600"/>
              </a:spcBef>
              <a:spcAft>
                <a:spcPts val="600"/>
              </a:spcAft>
              <a:defRPr/>
            </a:pPr>
            <a:r>
              <a:rPr sz="2000" dirty="0"/>
              <a:t>Is employed for a continuous period and performs whatever tasks the company requires.</a:t>
            </a:r>
          </a:p>
          <a:p>
            <a:pPr eaLnBrk="1" hangingPunct="1">
              <a:spcBef>
                <a:spcPts val="600"/>
              </a:spcBef>
              <a:spcAft>
                <a:spcPts val="600"/>
              </a:spcAft>
              <a:defRPr/>
            </a:pPr>
            <a:r>
              <a:rPr sz="2000" dirty="0"/>
              <a:t>Generally pays their income, social security, and Medicare taxes through the amounts their employer is obligated to withhold from their wages.</a:t>
            </a:r>
          </a:p>
          <a:p>
            <a:pPr eaLnBrk="1" hangingPunct="1">
              <a:spcBef>
                <a:spcPts val="600"/>
              </a:spcBef>
              <a:spcAft>
                <a:spcPts val="600"/>
              </a:spcAft>
              <a:defRPr/>
            </a:pPr>
            <a:r>
              <a:rPr sz="2000" dirty="0"/>
              <a:t>Is economically dependent on the employer.</a:t>
            </a:r>
          </a:p>
          <a:p>
            <a:pPr eaLnBrk="1" hangingPunct="1">
              <a:spcBef>
                <a:spcPts val="600"/>
              </a:spcBef>
              <a:spcAft>
                <a:spcPts val="600"/>
              </a:spcAft>
              <a:defRPr/>
            </a:pPr>
            <a:r>
              <a:rPr sz="2000" dirty="0"/>
              <a:t>Is protected by applicable federal, state, and local employment laws</a:t>
            </a:r>
            <a:r>
              <a:rPr sz="2000" dirty="0" smtClean="0"/>
              <a:t>.  California Labor Code, Wage Orders, FEHA, etc.</a:t>
            </a:r>
            <a:endParaRPr sz="2000" dirty="0"/>
          </a:p>
          <a:p>
            <a:pPr eaLnBrk="1" hangingPunct="1">
              <a:spcAft>
                <a:spcPts val="1200"/>
              </a:spcAft>
              <a:defRPr/>
            </a:pPr>
            <a:endParaRPr sz="1200" dirty="0"/>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D4A28FE-D114-4E27-AD35-D15475BE0AFA}"/>
              </a:ext>
            </a:extLst>
          </p:cNvPr>
          <p:cNvSpPr txBox="1"/>
          <p:nvPr/>
        </p:nvSpPr>
        <p:spPr>
          <a:xfrm>
            <a:off x="0" y="4114800"/>
            <a:ext cx="9144000" cy="1533525"/>
          </a:xfrm>
          <a:prstGeom prst="rect">
            <a:avLst/>
          </a:prstGeom>
          <a:gradFill flip="none" rotWithShape="1">
            <a:gsLst>
              <a:gs pos="0">
                <a:schemeClr val="tx2"/>
              </a:gs>
              <a:gs pos="60000">
                <a:schemeClr val="accent5"/>
              </a:gs>
            </a:gsLst>
            <a:lin ang="2700000" scaled="0"/>
            <a:tileRect/>
          </a:gradFill>
          <a:ln w="12700" algn="ctr">
            <a:noFill/>
            <a:miter lim="800000"/>
            <a:headEnd/>
            <a:tailEnd/>
          </a:ln>
          <a:effectLst/>
        </p:spPr>
        <p:txBody>
          <a:bodyPr wrap="none" anchor="ctr"/>
          <a:lstStyle/>
          <a:p>
            <a:pPr eaLnBrk="1" fontAlgn="auto" hangingPunct="1">
              <a:spcBef>
                <a:spcPts val="0"/>
              </a:spcBef>
              <a:spcAft>
                <a:spcPts val="0"/>
              </a:spcAft>
              <a:defRPr/>
            </a:pPr>
            <a:r>
              <a:rPr lang="en-US" sz="4000" b="1" dirty="0">
                <a:solidFill>
                  <a:srgbClr val="FFFFFF"/>
                </a:solidFill>
                <a:latin typeface="+mn-lt"/>
                <a:cs typeface="+mn-cs"/>
              </a:rPr>
              <a:t> Tests for Independent </a:t>
            </a:r>
          </a:p>
          <a:p>
            <a:pPr eaLnBrk="1" fontAlgn="auto" hangingPunct="1">
              <a:spcBef>
                <a:spcPts val="0"/>
              </a:spcBef>
              <a:spcAft>
                <a:spcPts val="0"/>
              </a:spcAft>
              <a:defRPr/>
            </a:pPr>
            <a:r>
              <a:rPr lang="en-US" sz="4000" b="1" dirty="0">
                <a:solidFill>
                  <a:srgbClr val="FFFFFF"/>
                </a:solidFill>
                <a:latin typeface="+mn-lt"/>
                <a:cs typeface="+mn-cs"/>
              </a:rPr>
              <a:t> Contractor Status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xmlns="" id="{7FF0D0CB-AC0F-4345-B0AA-99C9780AAFD8}"/>
              </a:ext>
            </a:extLst>
          </p:cNvPr>
          <p:cNvSpPr>
            <a:spLocks noGrp="1" noChangeArrowheads="1"/>
          </p:cNvSpPr>
          <p:nvPr>
            <p:ph type="title"/>
          </p:nvPr>
        </p:nvSpPr>
        <p:spPr/>
        <p:txBody>
          <a:bodyPr/>
          <a:lstStyle/>
          <a:p>
            <a:pPr eaLnBrk="1" hangingPunct="1"/>
            <a:r>
              <a:rPr lang="en-US" altLang="en-US"/>
              <a:t/>
            </a:r>
            <a:br>
              <a:rPr lang="en-US" altLang="en-US"/>
            </a:br>
            <a:r>
              <a:rPr lang="en-US" altLang="en-US"/>
              <a:t>Classification: Overview</a:t>
            </a:r>
          </a:p>
        </p:txBody>
      </p:sp>
      <p:sp>
        <p:nvSpPr>
          <p:cNvPr id="3" name="Content Placeholder 2">
            <a:extLst>
              <a:ext uri="{FF2B5EF4-FFF2-40B4-BE49-F238E27FC236}">
                <a16:creationId xmlns:a16="http://schemas.microsoft.com/office/drawing/2014/main" xmlns="" id="{4174DDB8-3C8F-4903-A72B-D3A6893E433C}"/>
              </a:ext>
            </a:extLst>
          </p:cNvPr>
          <p:cNvSpPr>
            <a:spLocks noGrp="1"/>
          </p:cNvSpPr>
          <p:nvPr>
            <p:ph idx="1"/>
          </p:nvPr>
        </p:nvSpPr>
        <p:spPr>
          <a:xfrm>
            <a:off x="850900" y="1219200"/>
            <a:ext cx="7445375" cy="5181600"/>
          </a:xfrm>
        </p:spPr>
        <p:txBody>
          <a:bodyPr/>
          <a:lstStyle/>
          <a:p>
            <a:endParaRPr lang="en-US" altLang="en-US" sz="2000" dirty="0" smtClean="0"/>
          </a:p>
          <a:p>
            <a:r>
              <a:rPr lang="en-US" altLang="en-US" sz="2000" dirty="0" smtClean="0"/>
              <a:t>Person </a:t>
            </a:r>
            <a:r>
              <a:rPr lang="en-US" altLang="en-US" sz="2000" dirty="0"/>
              <a:t>performing work for another will be presumed to be an Employee</a:t>
            </a:r>
          </a:p>
          <a:p>
            <a:pPr eaLnBrk="1" hangingPunct="1">
              <a:spcAft>
                <a:spcPts val="1200"/>
              </a:spcAft>
              <a:defRPr/>
            </a:pPr>
            <a:r>
              <a:rPr sz="2000" dirty="0" smtClean="0"/>
              <a:t>Do </a:t>
            </a:r>
            <a:r>
              <a:rPr sz="2000" dirty="0"/>
              <a:t>not rely on </a:t>
            </a:r>
            <a:r>
              <a:rPr sz="2000" dirty="0" smtClean="0"/>
              <a:t>titles/labels </a:t>
            </a:r>
            <a:r>
              <a:rPr sz="2000" dirty="0"/>
              <a:t>to determine employee or independent contractor status.</a:t>
            </a:r>
          </a:p>
          <a:p>
            <a:pPr eaLnBrk="1" hangingPunct="1">
              <a:spcAft>
                <a:spcPts val="1200"/>
              </a:spcAft>
              <a:defRPr/>
            </a:pPr>
            <a:r>
              <a:rPr sz="2000" dirty="0"/>
              <a:t>Simply referring to a worker as an independent contractor, </a:t>
            </a:r>
            <a:r>
              <a:rPr sz="2000" b="1" dirty="0"/>
              <a:t>even if they agree to that designation</a:t>
            </a:r>
            <a:r>
              <a:rPr sz="2000" dirty="0"/>
              <a:t>, is not enough.</a:t>
            </a:r>
          </a:p>
          <a:p>
            <a:pPr eaLnBrk="1" hangingPunct="1">
              <a:spcAft>
                <a:spcPts val="1200"/>
              </a:spcAft>
              <a:defRPr/>
            </a:pPr>
            <a:r>
              <a:rPr sz="2000" dirty="0"/>
              <a:t>Classification depends on:</a:t>
            </a:r>
          </a:p>
          <a:p>
            <a:pPr lvl="1" eaLnBrk="1" hangingPunct="1">
              <a:spcBef>
                <a:spcPts val="600"/>
              </a:spcBef>
              <a:spcAft>
                <a:spcPts val="600"/>
              </a:spcAft>
              <a:defRPr/>
            </a:pPr>
            <a:r>
              <a:rPr sz="1800" dirty="0"/>
              <a:t>The </a:t>
            </a:r>
            <a:r>
              <a:rPr sz="1800" dirty="0" smtClean="0"/>
              <a:t>specific facts/duties </a:t>
            </a:r>
            <a:r>
              <a:rPr sz="1800" dirty="0"/>
              <a:t>of each case.</a:t>
            </a:r>
          </a:p>
          <a:p>
            <a:pPr lvl="1" eaLnBrk="1" hangingPunct="1">
              <a:spcBef>
                <a:spcPts val="600"/>
              </a:spcBef>
              <a:spcAft>
                <a:spcPts val="600"/>
              </a:spcAft>
              <a:defRPr/>
            </a:pPr>
            <a:r>
              <a:rPr sz="1800" dirty="0"/>
              <a:t>Application of the appropriate independent contractor tests.</a:t>
            </a:r>
          </a:p>
          <a:p>
            <a:pPr lvl="1" eaLnBrk="1" hangingPunct="1">
              <a:spcBef>
                <a:spcPts val="600"/>
              </a:spcBef>
              <a:spcAft>
                <a:spcPts val="600"/>
              </a:spcAft>
              <a:defRPr/>
            </a:pPr>
            <a:r>
              <a:rPr sz="1800" dirty="0"/>
              <a:t>Differences in how courts and government agencies interpret those tests</a:t>
            </a:r>
            <a:r>
              <a:rPr sz="1800" dirty="0" smtClean="0"/>
              <a:t>.</a:t>
            </a:r>
          </a:p>
          <a:p>
            <a:pPr lvl="1" eaLnBrk="1" hangingPunct="1">
              <a:spcBef>
                <a:spcPts val="600"/>
              </a:spcBef>
              <a:spcAft>
                <a:spcPts val="600"/>
              </a:spcAft>
              <a:defRPr/>
            </a:pPr>
            <a:endParaRPr sz="1800" dirty="0"/>
          </a:p>
          <a:p>
            <a:pPr marL="0" indent="0" eaLnBrk="1" hangingPunct="1">
              <a:spcAft>
                <a:spcPts val="1200"/>
              </a:spcAft>
              <a:buFontTx/>
              <a:buNone/>
              <a:defRPr/>
            </a:pPr>
            <a:endParaRPr sz="1800" dirty="0"/>
          </a:p>
          <a:p>
            <a:pPr eaLnBrk="1" hangingPunct="1">
              <a:spcAft>
                <a:spcPts val="1200"/>
              </a:spcAft>
              <a:defRPr/>
            </a:pPr>
            <a:endParaRPr sz="1200" dirty="0"/>
          </a:p>
          <a:p>
            <a:pPr lvl="2" eaLnBrk="1" hangingPunct="1">
              <a:spcAft>
                <a:spcPts val="800"/>
              </a:spcAft>
              <a:buFont typeface="Courier New" panose="02070309020205020404" pitchFamily="49" charset="0"/>
              <a:buNone/>
              <a:defRPr/>
            </a:pPr>
            <a:endParaRPr sz="1400" dirty="0"/>
          </a:p>
        </p:txBody>
      </p:sp>
    </p:spTree>
  </p:cSld>
  <p:clrMapOvr>
    <a:masterClrMapping/>
  </p:clrMapOvr>
</p:sld>
</file>

<file path=ppt/theme/theme1.xml><?xml version="1.0" encoding="utf-8"?>
<a:theme xmlns:a="http://schemas.openxmlformats.org/drawingml/2006/main" name="1_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_general_use_template_05-01-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B400"/>
        </a:solidFill>
        <a:ln w="12700" algn="ctr">
          <a:noFill/>
          <a:miter lim="800000"/>
          <a:headEnd/>
          <a:tailEnd/>
        </a:ln>
        <a:effectLst/>
      </a:spPr>
      <a:bodyPr wrap="square" rtlCol="0" anchor="ctr">
        <a:noAutofit/>
      </a:bodyPr>
      <a:lstStyle>
        <a:defPPr algn="ctr">
          <a:defRPr sz="1200" dirty="0"/>
        </a:defPPr>
      </a:lstStyle>
    </a:spDef>
    <a:lnDef>
      <a:spPr bwMode="auto">
        <a:noFill/>
        <a:ln w="9525" cap="flat" cmpd="sng" algn="ctr">
          <a:solidFill>
            <a:schemeClr val="tx1"/>
          </a:solidFill>
          <a:prstDash val="solid"/>
          <a:round/>
          <a:headEnd type="none" w="med" len="med"/>
          <a:tailEnd type="none" w="med" len="med"/>
        </a:ln>
        <a:effectLst/>
      </a:spPr>
      <a:bodyPr/>
      <a:lstStyle/>
    </a:lnDef>
    <a:txDef>
      <a:spPr bwMode="gray">
        <a:noFill/>
        <a:ln w="9525" algn="ctr">
          <a:noFill/>
          <a:miter lim="800000"/>
          <a:headEnd/>
          <a:tailEnd/>
        </a:ln>
      </a:spPr>
      <a:bodyPr lIns="45720" rIns="45720">
        <a:spAutoFit/>
      </a:bodyPr>
      <a:lstStyle>
        <a:defPPr marL="169863" indent="-169863">
          <a:buClr>
            <a:schemeClr val="tx2"/>
          </a:buClr>
          <a:buFontTx/>
          <a:buChar char="•"/>
          <a:defRPr sz="1400" dirty="0"/>
        </a:defPPr>
      </a:lstStyle>
    </a:txDef>
  </a:objectDefaults>
  <a:extraClrSchemeLst>
    <a:extraClrScheme>
      <a:clrScheme name="tr_general_use_template_05-01-08 1">
        <a:dk1>
          <a:srgbClr val="666666"/>
        </a:dk1>
        <a:lt1>
          <a:srgbClr val="FFFFFF"/>
        </a:lt1>
        <a:dk2>
          <a:srgbClr val="FF8000"/>
        </a:dk2>
        <a:lt2>
          <a:srgbClr val="BABABA"/>
        </a:lt2>
        <a:accent1>
          <a:srgbClr val="FF8000"/>
        </a:accent1>
        <a:accent2>
          <a:srgbClr val="DC0A0A"/>
        </a:accent2>
        <a:accent3>
          <a:srgbClr val="FFFFFF"/>
        </a:accent3>
        <a:accent4>
          <a:srgbClr val="565656"/>
        </a:accent4>
        <a:accent5>
          <a:srgbClr val="FFC0AA"/>
        </a:accent5>
        <a:accent6>
          <a:srgbClr val="C70808"/>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2">
        <a:dk1>
          <a:srgbClr val="666666"/>
        </a:dk1>
        <a:lt1>
          <a:srgbClr val="FFFFFF"/>
        </a:lt1>
        <a:dk2>
          <a:srgbClr val="FF8000"/>
        </a:dk2>
        <a:lt2>
          <a:srgbClr val="A0968C"/>
        </a:lt2>
        <a:accent1>
          <a:srgbClr val="005A84"/>
        </a:accent1>
        <a:accent2>
          <a:srgbClr val="6234A4"/>
        </a:accent2>
        <a:accent3>
          <a:srgbClr val="FFFFFF"/>
        </a:accent3>
        <a:accent4>
          <a:srgbClr val="565656"/>
        </a:accent4>
        <a:accent5>
          <a:srgbClr val="AAB5C2"/>
        </a:accent5>
        <a:accent6>
          <a:srgbClr val="582E94"/>
        </a:accent6>
        <a:hlink>
          <a:srgbClr val="828282"/>
        </a:hlink>
        <a:folHlink>
          <a:srgbClr val="BABABA"/>
        </a:folHlink>
      </a:clrScheme>
      <a:clrMap bg1="lt1" tx1="dk1" bg2="lt2" tx2="dk2" accent1="accent1" accent2="accent2" accent3="accent3" accent4="accent4" accent5="accent5" accent6="accent6" hlink="hlink" folHlink="folHlink"/>
    </a:extraClrScheme>
    <a:extraClrScheme>
      <a:clrScheme name="tr_general_use_template_05-01-08 3">
        <a:dk1>
          <a:srgbClr val="666666"/>
        </a:dk1>
        <a:lt1>
          <a:srgbClr val="FFFFFF"/>
        </a:lt1>
        <a:dk2>
          <a:srgbClr val="FF8000"/>
        </a:dk2>
        <a:lt2>
          <a:srgbClr val="BABABA"/>
        </a:lt2>
        <a:accent1>
          <a:srgbClr val="78A22F"/>
        </a:accent1>
        <a:accent2>
          <a:srgbClr val="FFB400"/>
        </a:accent2>
        <a:accent3>
          <a:srgbClr val="FFFFFF"/>
        </a:accent3>
        <a:accent4>
          <a:srgbClr val="565656"/>
        </a:accent4>
        <a:accent5>
          <a:srgbClr val="BECEAD"/>
        </a:accent5>
        <a:accent6>
          <a:srgbClr val="E7A300"/>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4">
        <a:dk1>
          <a:srgbClr val="666666"/>
        </a:dk1>
        <a:lt1>
          <a:srgbClr val="FFFFFF"/>
        </a:lt1>
        <a:dk2>
          <a:srgbClr val="FF8000"/>
        </a:dk2>
        <a:lt2>
          <a:srgbClr val="BABABA"/>
        </a:lt2>
        <a:accent1>
          <a:srgbClr val="766C62"/>
        </a:accent1>
        <a:accent2>
          <a:srgbClr val="A0968C"/>
        </a:accent2>
        <a:accent3>
          <a:srgbClr val="FFFFFF"/>
        </a:accent3>
        <a:accent4>
          <a:srgbClr val="565656"/>
        </a:accent4>
        <a:accent5>
          <a:srgbClr val="BDBAB7"/>
        </a:accent5>
        <a:accent6>
          <a:srgbClr val="91877E"/>
        </a:accent6>
        <a:hlink>
          <a:srgbClr val="0083BF"/>
        </a:hlink>
        <a:folHlink>
          <a:srgbClr val="78A22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ullete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_general_use_template_05-01-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B400"/>
        </a:solidFill>
        <a:ln w="12700" algn="ctr">
          <a:noFill/>
          <a:miter lim="800000"/>
          <a:headEnd/>
          <a:tailEnd/>
        </a:ln>
        <a:effectLst/>
      </a:spPr>
      <a:bodyPr wrap="square" rtlCol="0" anchor="ctr">
        <a:noAutofit/>
      </a:bodyPr>
      <a:lstStyle>
        <a:defPPr algn="ctr">
          <a:defRPr sz="1200" dirty="0"/>
        </a:defPPr>
      </a:lstStyle>
    </a:spDef>
    <a:lnDef>
      <a:spPr bwMode="auto">
        <a:noFill/>
        <a:ln w="9525" cap="flat" cmpd="sng" algn="ctr">
          <a:solidFill>
            <a:schemeClr val="tx1"/>
          </a:solidFill>
          <a:prstDash val="solid"/>
          <a:round/>
          <a:headEnd type="none" w="med" len="med"/>
          <a:tailEnd type="none" w="med" len="med"/>
        </a:ln>
        <a:effectLst/>
      </a:spPr>
      <a:bodyPr/>
      <a:lstStyle/>
    </a:lnDef>
    <a:txDef>
      <a:spPr bwMode="gray">
        <a:noFill/>
        <a:ln w="9525" algn="ctr">
          <a:noFill/>
          <a:miter lim="800000"/>
          <a:headEnd/>
          <a:tailEnd/>
        </a:ln>
      </a:spPr>
      <a:bodyPr lIns="45720" rIns="45720">
        <a:spAutoFit/>
      </a:bodyPr>
      <a:lstStyle>
        <a:defPPr marL="169863" indent="-169863">
          <a:buClr>
            <a:schemeClr val="tx2"/>
          </a:buClr>
          <a:buFontTx/>
          <a:buChar char="•"/>
          <a:defRPr sz="1400" dirty="0"/>
        </a:defPPr>
      </a:lstStyle>
    </a:txDef>
  </a:objectDefaults>
  <a:extraClrSchemeLst>
    <a:extraClrScheme>
      <a:clrScheme name="tr_general_use_template_05-01-08 1">
        <a:dk1>
          <a:srgbClr val="666666"/>
        </a:dk1>
        <a:lt1>
          <a:srgbClr val="FFFFFF"/>
        </a:lt1>
        <a:dk2>
          <a:srgbClr val="FF8000"/>
        </a:dk2>
        <a:lt2>
          <a:srgbClr val="BABABA"/>
        </a:lt2>
        <a:accent1>
          <a:srgbClr val="FF8000"/>
        </a:accent1>
        <a:accent2>
          <a:srgbClr val="DC0A0A"/>
        </a:accent2>
        <a:accent3>
          <a:srgbClr val="FFFFFF"/>
        </a:accent3>
        <a:accent4>
          <a:srgbClr val="565656"/>
        </a:accent4>
        <a:accent5>
          <a:srgbClr val="FFC0AA"/>
        </a:accent5>
        <a:accent6>
          <a:srgbClr val="C70808"/>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2">
        <a:dk1>
          <a:srgbClr val="666666"/>
        </a:dk1>
        <a:lt1>
          <a:srgbClr val="FFFFFF"/>
        </a:lt1>
        <a:dk2>
          <a:srgbClr val="FF8000"/>
        </a:dk2>
        <a:lt2>
          <a:srgbClr val="A0968C"/>
        </a:lt2>
        <a:accent1>
          <a:srgbClr val="005A84"/>
        </a:accent1>
        <a:accent2>
          <a:srgbClr val="6234A4"/>
        </a:accent2>
        <a:accent3>
          <a:srgbClr val="FFFFFF"/>
        </a:accent3>
        <a:accent4>
          <a:srgbClr val="565656"/>
        </a:accent4>
        <a:accent5>
          <a:srgbClr val="AAB5C2"/>
        </a:accent5>
        <a:accent6>
          <a:srgbClr val="582E94"/>
        </a:accent6>
        <a:hlink>
          <a:srgbClr val="828282"/>
        </a:hlink>
        <a:folHlink>
          <a:srgbClr val="BABABA"/>
        </a:folHlink>
      </a:clrScheme>
      <a:clrMap bg1="lt1" tx1="dk1" bg2="lt2" tx2="dk2" accent1="accent1" accent2="accent2" accent3="accent3" accent4="accent4" accent5="accent5" accent6="accent6" hlink="hlink" folHlink="folHlink"/>
    </a:extraClrScheme>
    <a:extraClrScheme>
      <a:clrScheme name="tr_general_use_template_05-01-08 3">
        <a:dk1>
          <a:srgbClr val="666666"/>
        </a:dk1>
        <a:lt1>
          <a:srgbClr val="FFFFFF"/>
        </a:lt1>
        <a:dk2>
          <a:srgbClr val="FF8000"/>
        </a:dk2>
        <a:lt2>
          <a:srgbClr val="BABABA"/>
        </a:lt2>
        <a:accent1>
          <a:srgbClr val="78A22F"/>
        </a:accent1>
        <a:accent2>
          <a:srgbClr val="FFB400"/>
        </a:accent2>
        <a:accent3>
          <a:srgbClr val="FFFFFF"/>
        </a:accent3>
        <a:accent4>
          <a:srgbClr val="565656"/>
        </a:accent4>
        <a:accent5>
          <a:srgbClr val="BECEAD"/>
        </a:accent5>
        <a:accent6>
          <a:srgbClr val="E7A300"/>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4">
        <a:dk1>
          <a:srgbClr val="666666"/>
        </a:dk1>
        <a:lt1>
          <a:srgbClr val="FFFFFF"/>
        </a:lt1>
        <a:dk2>
          <a:srgbClr val="FF8000"/>
        </a:dk2>
        <a:lt2>
          <a:srgbClr val="BABABA"/>
        </a:lt2>
        <a:accent1>
          <a:srgbClr val="766C62"/>
        </a:accent1>
        <a:accent2>
          <a:srgbClr val="A0968C"/>
        </a:accent2>
        <a:accent3>
          <a:srgbClr val="FFFFFF"/>
        </a:accent3>
        <a:accent4>
          <a:srgbClr val="565656"/>
        </a:accent4>
        <a:accent5>
          <a:srgbClr val="BDBAB7"/>
        </a:accent5>
        <a:accent6>
          <a:srgbClr val="91877E"/>
        </a:accent6>
        <a:hlink>
          <a:srgbClr val="0083BF"/>
        </a:hlink>
        <a:folHlink>
          <a:srgbClr val="78A22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_general_use_template_05-01-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B400"/>
        </a:solidFill>
        <a:ln w="12700" algn="ctr">
          <a:noFill/>
          <a:miter lim="800000"/>
          <a:headEnd/>
          <a:tailEnd/>
        </a:ln>
        <a:effectLst/>
      </a:spPr>
      <a:bodyPr wrap="square" rtlCol="0" anchor="ctr">
        <a:noAutofit/>
      </a:bodyPr>
      <a:lstStyle>
        <a:defPPr algn="ctr">
          <a:defRPr sz="1200" dirty="0"/>
        </a:defPPr>
      </a:lstStyle>
    </a:spDef>
    <a:lnDef>
      <a:spPr bwMode="auto">
        <a:noFill/>
        <a:ln w="9525" cap="flat" cmpd="sng" algn="ctr">
          <a:solidFill>
            <a:schemeClr val="tx1"/>
          </a:solidFill>
          <a:prstDash val="solid"/>
          <a:round/>
          <a:headEnd type="none" w="med" len="med"/>
          <a:tailEnd type="none" w="med" len="med"/>
        </a:ln>
        <a:effectLst/>
      </a:spPr>
      <a:bodyPr/>
      <a:lstStyle/>
    </a:lnDef>
    <a:txDef>
      <a:spPr bwMode="gray">
        <a:noFill/>
        <a:ln w="9525" algn="ctr">
          <a:noFill/>
          <a:miter lim="800000"/>
          <a:headEnd/>
          <a:tailEnd/>
        </a:ln>
      </a:spPr>
      <a:bodyPr lIns="45720" rIns="45720">
        <a:spAutoFit/>
      </a:bodyPr>
      <a:lstStyle>
        <a:defPPr marL="169863" indent="-169863">
          <a:buClr>
            <a:schemeClr val="tx2"/>
          </a:buClr>
          <a:buFontTx/>
          <a:buChar char="•"/>
          <a:defRPr sz="1400" dirty="0"/>
        </a:defPPr>
      </a:lstStyle>
    </a:txDef>
  </a:objectDefaults>
  <a:extraClrSchemeLst>
    <a:extraClrScheme>
      <a:clrScheme name="tr_general_use_template_05-01-08 1">
        <a:dk1>
          <a:srgbClr val="666666"/>
        </a:dk1>
        <a:lt1>
          <a:srgbClr val="FFFFFF"/>
        </a:lt1>
        <a:dk2>
          <a:srgbClr val="FF8000"/>
        </a:dk2>
        <a:lt2>
          <a:srgbClr val="BABABA"/>
        </a:lt2>
        <a:accent1>
          <a:srgbClr val="FF8000"/>
        </a:accent1>
        <a:accent2>
          <a:srgbClr val="DC0A0A"/>
        </a:accent2>
        <a:accent3>
          <a:srgbClr val="FFFFFF"/>
        </a:accent3>
        <a:accent4>
          <a:srgbClr val="565656"/>
        </a:accent4>
        <a:accent5>
          <a:srgbClr val="FFC0AA"/>
        </a:accent5>
        <a:accent6>
          <a:srgbClr val="C70808"/>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2">
        <a:dk1>
          <a:srgbClr val="666666"/>
        </a:dk1>
        <a:lt1>
          <a:srgbClr val="FFFFFF"/>
        </a:lt1>
        <a:dk2>
          <a:srgbClr val="FF8000"/>
        </a:dk2>
        <a:lt2>
          <a:srgbClr val="A0968C"/>
        </a:lt2>
        <a:accent1>
          <a:srgbClr val="005A84"/>
        </a:accent1>
        <a:accent2>
          <a:srgbClr val="6234A4"/>
        </a:accent2>
        <a:accent3>
          <a:srgbClr val="FFFFFF"/>
        </a:accent3>
        <a:accent4>
          <a:srgbClr val="565656"/>
        </a:accent4>
        <a:accent5>
          <a:srgbClr val="AAB5C2"/>
        </a:accent5>
        <a:accent6>
          <a:srgbClr val="582E94"/>
        </a:accent6>
        <a:hlink>
          <a:srgbClr val="828282"/>
        </a:hlink>
        <a:folHlink>
          <a:srgbClr val="BABABA"/>
        </a:folHlink>
      </a:clrScheme>
      <a:clrMap bg1="lt1" tx1="dk1" bg2="lt2" tx2="dk2" accent1="accent1" accent2="accent2" accent3="accent3" accent4="accent4" accent5="accent5" accent6="accent6" hlink="hlink" folHlink="folHlink"/>
    </a:extraClrScheme>
    <a:extraClrScheme>
      <a:clrScheme name="tr_general_use_template_05-01-08 3">
        <a:dk1>
          <a:srgbClr val="666666"/>
        </a:dk1>
        <a:lt1>
          <a:srgbClr val="FFFFFF"/>
        </a:lt1>
        <a:dk2>
          <a:srgbClr val="FF8000"/>
        </a:dk2>
        <a:lt2>
          <a:srgbClr val="BABABA"/>
        </a:lt2>
        <a:accent1>
          <a:srgbClr val="78A22F"/>
        </a:accent1>
        <a:accent2>
          <a:srgbClr val="FFB400"/>
        </a:accent2>
        <a:accent3>
          <a:srgbClr val="FFFFFF"/>
        </a:accent3>
        <a:accent4>
          <a:srgbClr val="565656"/>
        </a:accent4>
        <a:accent5>
          <a:srgbClr val="BECEAD"/>
        </a:accent5>
        <a:accent6>
          <a:srgbClr val="E7A300"/>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4">
        <a:dk1>
          <a:srgbClr val="666666"/>
        </a:dk1>
        <a:lt1>
          <a:srgbClr val="FFFFFF"/>
        </a:lt1>
        <a:dk2>
          <a:srgbClr val="FF8000"/>
        </a:dk2>
        <a:lt2>
          <a:srgbClr val="BABABA"/>
        </a:lt2>
        <a:accent1>
          <a:srgbClr val="766C62"/>
        </a:accent1>
        <a:accent2>
          <a:srgbClr val="A0968C"/>
        </a:accent2>
        <a:accent3>
          <a:srgbClr val="FFFFFF"/>
        </a:accent3>
        <a:accent4>
          <a:srgbClr val="565656"/>
        </a:accent4>
        <a:accent5>
          <a:srgbClr val="BDBAB7"/>
        </a:accent5>
        <a:accent6>
          <a:srgbClr val="91877E"/>
        </a:accent6>
        <a:hlink>
          <a:srgbClr val="0083BF"/>
        </a:hlink>
        <a:folHlink>
          <a:srgbClr val="78A22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_general_use_template_05-01-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B400"/>
        </a:solidFill>
        <a:ln w="12700" algn="ctr">
          <a:noFill/>
          <a:miter lim="800000"/>
          <a:headEnd/>
          <a:tailEnd/>
        </a:ln>
        <a:effectLst/>
      </a:spPr>
      <a:bodyPr wrap="square" rtlCol="0" anchor="ctr">
        <a:noAutofit/>
      </a:bodyPr>
      <a:lstStyle>
        <a:defPPr algn="ctr">
          <a:defRPr sz="1200" dirty="0"/>
        </a:defPPr>
      </a:lstStyle>
    </a:spDef>
    <a:lnDef>
      <a:spPr bwMode="auto">
        <a:noFill/>
        <a:ln w="9525" cap="flat" cmpd="sng" algn="ctr">
          <a:solidFill>
            <a:schemeClr val="tx1"/>
          </a:solidFill>
          <a:prstDash val="solid"/>
          <a:round/>
          <a:headEnd type="none" w="med" len="med"/>
          <a:tailEnd type="none" w="med" len="med"/>
        </a:ln>
        <a:effectLst/>
      </a:spPr>
      <a:bodyPr/>
      <a:lstStyle/>
    </a:lnDef>
    <a:txDef>
      <a:spPr bwMode="gray">
        <a:noFill/>
        <a:ln w="9525" algn="ctr">
          <a:noFill/>
          <a:miter lim="800000"/>
          <a:headEnd/>
          <a:tailEnd/>
        </a:ln>
      </a:spPr>
      <a:bodyPr lIns="45720" rIns="45720">
        <a:spAutoFit/>
      </a:bodyPr>
      <a:lstStyle>
        <a:defPPr marL="169863" indent="-169863">
          <a:buClr>
            <a:schemeClr val="tx2"/>
          </a:buClr>
          <a:buFontTx/>
          <a:buChar char="•"/>
          <a:defRPr sz="1400" dirty="0"/>
        </a:defPPr>
      </a:lstStyle>
    </a:txDef>
  </a:objectDefaults>
  <a:extraClrSchemeLst>
    <a:extraClrScheme>
      <a:clrScheme name="tr_general_use_template_05-01-08 1">
        <a:dk1>
          <a:srgbClr val="666666"/>
        </a:dk1>
        <a:lt1>
          <a:srgbClr val="FFFFFF"/>
        </a:lt1>
        <a:dk2>
          <a:srgbClr val="FF8000"/>
        </a:dk2>
        <a:lt2>
          <a:srgbClr val="BABABA"/>
        </a:lt2>
        <a:accent1>
          <a:srgbClr val="FF8000"/>
        </a:accent1>
        <a:accent2>
          <a:srgbClr val="DC0A0A"/>
        </a:accent2>
        <a:accent3>
          <a:srgbClr val="FFFFFF"/>
        </a:accent3>
        <a:accent4>
          <a:srgbClr val="565656"/>
        </a:accent4>
        <a:accent5>
          <a:srgbClr val="FFC0AA"/>
        </a:accent5>
        <a:accent6>
          <a:srgbClr val="C70808"/>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2">
        <a:dk1>
          <a:srgbClr val="666666"/>
        </a:dk1>
        <a:lt1>
          <a:srgbClr val="FFFFFF"/>
        </a:lt1>
        <a:dk2>
          <a:srgbClr val="FF8000"/>
        </a:dk2>
        <a:lt2>
          <a:srgbClr val="A0968C"/>
        </a:lt2>
        <a:accent1>
          <a:srgbClr val="005A84"/>
        </a:accent1>
        <a:accent2>
          <a:srgbClr val="6234A4"/>
        </a:accent2>
        <a:accent3>
          <a:srgbClr val="FFFFFF"/>
        </a:accent3>
        <a:accent4>
          <a:srgbClr val="565656"/>
        </a:accent4>
        <a:accent5>
          <a:srgbClr val="AAB5C2"/>
        </a:accent5>
        <a:accent6>
          <a:srgbClr val="582E94"/>
        </a:accent6>
        <a:hlink>
          <a:srgbClr val="828282"/>
        </a:hlink>
        <a:folHlink>
          <a:srgbClr val="BABABA"/>
        </a:folHlink>
      </a:clrScheme>
      <a:clrMap bg1="lt1" tx1="dk1" bg2="lt2" tx2="dk2" accent1="accent1" accent2="accent2" accent3="accent3" accent4="accent4" accent5="accent5" accent6="accent6" hlink="hlink" folHlink="folHlink"/>
    </a:extraClrScheme>
    <a:extraClrScheme>
      <a:clrScheme name="tr_general_use_template_05-01-08 3">
        <a:dk1>
          <a:srgbClr val="666666"/>
        </a:dk1>
        <a:lt1>
          <a:srgbClr val="FFFFFF"/>
        </a:lt1>
        <a:dk2>
          <a:srgbClr val="FF8000"/>
        </a:dk2>
        <a:lt2>
          <a:srgbClr val="BABABA"/>
        </a:lt2>
        <a:accent1>
          <a:srgbClr val="78A22F"/>
        </a:accent1>
        <a:accent2>
          <a:srgbClr val="FFB400"/>
        </a:accent2>
        <a:accent3>
          <a:srgbClr val="FFFFFF"/>
        </a:accent3>
        <a:accent4>
          <a:srgbClr val="565656"/>
        </a:accent4>
        <a:accent5>
          <a:srgbClr val="BECEAD"/>
        </a:accent5>
        <a:accent6>
          <a:srgbClr val="E7A300"/>
        </a:accent6>
        <a:hlink>
          <a:srgbClr val="766C62"/>
        </a:hlink>
        <a:folHlink>
          <a:srgbClr val="A0968C"/>
        </a:folHlink>
      </a:clrScheme>
      <a:clrMap bg1="lt1" tx1="dk1" bg2="lt2" tx2="dk2" accent1="accent1" accent2="accent2" accent3="accent3" accent4="accent4" accent5="accent5" accent6="accent6" hlink="hlink" folHlink="folHlink"/>
    </a:extraClrScheme>
    <a:extraClrScheme>
      <a:clrScheme name="tr_general_use_template_05-01-08 4">
        <a:dk1>
          <a:srgbClr val="666666"/>
        </a:dk1>
        <a:lt1>
          <a:srgbClr val="FFFFFF"/>
        </a:lt1>
        <a:dk2>
          <a:srgbClr val="FF8000"/>
        </a:dk2>
        <a:lt2>
          <a:srgbClr val="BABABA"/>
        </a:lt2>
        <a:accent1>
          <a:srgbClr val="766C62"/>
        </a:accent1>
        <a:accent2>
          <a:srgbClr val="A0968C"/>
        </a:accent2>
        <a:accent3>
          <a:srgbClr val="FFFFFF"/>
        </a:accent3>
        <a:accent4>
          <a:srgbClr val="565656"/>
        </a:accent4>
        <a:accent5>
          <a:srgbClr val="BDBAB7"/>
        </a:accent5>
        <a:accent6>
          <a:srgbClr val="91877E"/>
        </a:accent6>
        <a:hlink>
          <a:srgbClr val="0083BF"/>
        </a:hlink>
        <a:folHlink>
          <a:srgbClr val="78A22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95835</TotalTime>
  <Words>5945</Words>
  <Application>Microsoft Office PowerPoint</Application>
  <PresentationFormat>On-screen Show (4:3)</PresentationFormat>
  <Paragraphs>502</Paragraphs>
  <Slides>60</Slides>
  <Notes>40</Notes>
  <HiddenSlides>0</HiddenSlides>
  <MMClips>0</MMClips>
  <ScaleCrop>false</ScaleCrop>
  <HeadingPairs>
    <vt:vector size="4" baseType="variant">
      <vt:variant>
        <vt:lpstr>Theme</vt:lpstr>
      </vt:variant>
      <vt:variant>
        <vt:i4>4</vt:i4>
      </vt:variant>
      <vt:variant>
        <vt:lpstr>Slide Titles</vt:lpstr>
      </vt:variant>
      <vt:variant>
        <vt:i4>60</vt:i4>
      </vt:variant>
    </vt:vector>
  </HeadingPairs>
  <TitlesOfParts>
    <vt:vector size="64" baseType="lpstr">
      <vt:lpstr>1_Theme1</vt:lpstr>
      <vt:lpstr>Bulleted Slide</vt:lpstr>
      <vt:lpstr>2_Theme1</vt:lpstr>
      <vt:lpstr>3_Theme1</vt:lpstr>
      <vt:lpstr>"Supreme Court Shockwaves Rocking the Independent Contractor and De Minimis Terrain: Where Does Your Business Stand?"</vt:lpstr>
      <vt:lpstr>Introduction</vt:lpstr>
      <vt:lpstr>PowerPoint Presentation</vt:lpstr>
      <vt:lpstr>What Is an Independent Contractor?</vt:lpstr>
      <vt:lpstr>What Is an Independent Contractor? (cont'd)</vt:lpstr>
      <vt:lpstr>What Is an Independent Contractor? (cont'd)</vt:lpstr>
      <vt:lpstr>Independent Contractor vs. Employee</vt:lpstr>
      <vt:lpstr>PowerPoint Presentation</vt:lpstr>
      <vt:lpstr> Classification: Overview</vt:lpstr>
      <vt:lpstr>Tests for Independent Contractor Status</vt:lpstr>
      <vt:lpstr>Economic Realities Test</vt:lpstr>
      <vt:lpstr>The Control Test: The IRS Standard</vt:lpstr>
      <vt:lpstr>The Common Law Darden Test</vt:lpstr>
      <vt:lpstr>The Common Law Darden Test (cont’d)</vt:lpstr>
      <vt:lpstr>State Law Tests / California “ABC Test”</vt:lpstr>
      <vt:lpstr>State Law Tests / California “ABC Test”</vt:lpstr>
      <vt:lpstr>PowerPoint Presentation</vt:lpstr>
      <vt:lpstr>Benefits of Using Independent Contractors</vt:lpstr>
      <vt:lpstr>Employment Law Compliance</vt:lpstr>
      <vt:lpstr>Employee Benefits</vt:lpstr>
      <vt:lpstr>Immigration Law Compliance and  Affordable Care Act (ACA) Compliance</vt:lpstr>
      <vt:lpstr>PowerPoint Presentation</vt:lpstr>
      <vt:lpstr>Consequences of Misclassification</vt:lpstr>
      <vt:lpstr>Employment Law Compliance</vt:lpstr>
      <vt:lpstr>Targets of Enforcement and Litigation</vt:lpstr>
      <vt:lpstr>PowerPoint Presentation</vt:lpstr>
      <vt:lpstr>Best Practices</vt:lpstr>
      <vt:lpstr>Best Practices (cont'd)</vt:lpstr>
      <vt:lpstr>Best Practices (cont'd)</vt:lpstr>
      <vt:lpstr>PowerPoint Presentation</vt:lpstr>
      <vt:lpstr>Hypothetical 1</vt:lpstr>
      <vt:lpstr>Answer to Hypothetical 1</vt:lpstr>
      <vt:lpstr>Hypothetical 2</vt:lpstr>
      <vt:lpstr>Hypothetical 2 (cont'd)</vt:lpstr>
      <vt:lpstr>Answer to Hypothetical 2</vt:lpstr>
      <vt:lpstr>Answer to Hypothetical 2 (cont'd)</vt:lpstr>
      <vt:lpstr>PowerPoint Presentation</vt:lpstr>
      <vt:lpstr>Class Action Waivers- Valid</vt:lpstr>
      <vt:lpstr>Class Action Waivers</vt:lpstr>
      <vt:lpstr>PAGA Claims- Invalid</vt:lpstr>
      <vt:lpstr>PAGA Claims – Invalid</vt:lpstr>
      <vt:lpstr>To Waiver or not to Waiver</vt:lpstr>
      <vt:lpstr>PowerPoint Presentation</vt:lpstr>
      <vt:lpstr>Let’s Dive In – Troester: FAQs About De Minimis AFTER Troester</vt:lpstr>
      <vt:lpstr>FAQs: Length of Time To Clock In and Out?</vt:lpstr>
      <vt:lpstr>FAQs: Length of Time To Clock In and Out?</vt:lpstr>
      <vt:lpstr>FAQs: Length of Time To Clock In and Out?</vt:lpstr>
      <vt:lpstr>FAQs: Times Spent Commuting</vt:lpstr>
      <vt:lpstr>FAQs: Times Spent Commuting</vt:lpstr>
      <vt:lpstr>FAQs: Auto Clock-In?</vt:lpstr>
      <vt:lpstr>Several suggestions for avoiding the issues faced by Starbucks</vt:lpstr>
      <vt:lpstr>FAQs: Time Estimates? </vt:lpstr>
      <vt:lpstr>FAQs: Off-the-clock Texts, Emails, Calls</vt:lpstr>
      <vt:lpstr>FAQs: Off-the-clock Texts, Emails, Calls</vt:lpstr>
      <vt:lpstr>FAQs: Rounding – Legal or Not?</vt:lpstr>
      <vt:lpstr>FAQs: Avoid Improper Rounding Practices</vt:lpstr>
      <vt:lpstr>FAQs: Avoid Improper Rounding Practices</vt:lpstr>
      <vt:lpstr>FAQs: Seconds of Time??</vt:lpstr>
      <vt:lpstr>FAQs: Seconds of Time??</vt:lpstr>
      <vt:lpstr>PowerPoint Presentation</vt:lpstr>
    </vt:vector>
  </TitlesOfParts>
  <Company>Thomson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 Pyramids</dc:title>
  <dc:creator>Thomson Reuters</dc:creator>
  <cp:lastModifiedBy>Greg Ross</cp:lastModifiedBy>
  <cp:revision>1222</cp:revision>
  <cp:lastPrinted>2016-12-21T18:06:16Z</cp:lastPrinted>
  <dcterms:created xsi:type="dcterms:W3CDTF">2012-03-07T01:45:06Z</dcterms:created>
  <dcterms:modified xsi:type="dcterms:W3CDTF">2018-10-30T18:47:18Z</dcterms:modified>
</cp:coreProperties>
</file>